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70" r:id="rId3"/>
    <p:sldId id="257" r:id="rId4"/>
    <p:sldId id="258" r:id="rId5"/>
    <p:sldId id="259" r:id="rId6"/>
    <p:sldId id="31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4643"/>
  </p:normalViewPr>
  <p:slideViewPr>
    <p:cSldViewPr snapToGrid="0" snapToObjects="1">
      <p:cViewPr varScale="1">
        <p:scale>
          <a:sx n="112" d="100"/>
          <a:sy n="112" d="100"/>
        </p:scale>
        <p:origin x="2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81BE1-2588-C942-992D-0E7B5BC85E43}" type="datetimeFigureOut">
              <a:rPr lang="en-US" smtClean="0"/>
              <a:t>5/6/20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54CE2-A9BE-8B4F-A3D4-DA04558C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4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980f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980f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22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6BD4-C0A8-D44C-82C7-4168A15C2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14713-F9F0-7641-A53E-D9E62D49F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B2A6A-7FD0-284D-B16D-E93A6955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131B-E06E-F144-896F-0685416ACE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17A73-6EC8-B24B-8CC4-5A109CD37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6532F-17B0-9D43-AA66-B4CFC5EC6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FC39-E088-8848-95A4-EDD4C3AE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1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474DE-762A-5345-BAEF-F6545744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F47E9-5025-BE44-A9FB-5C72977F0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1766D-1BBB-D141-8B3E-008561507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131B-E06E-F144-896F-0685416ACE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391DB-479C-0D4B-83A5-CA092D1A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B7757-75FC-D24C-A7CF-8350AD73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FC39-E088-8848-95A4-EDD4C3AE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0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488E89-C7AD-B54E-815E-C3C75A13C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5B6E9-1991-1D44-BA87-2279EC7B7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58249-1C14-294A-8F34-2FE775ED3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131B-E06E-F144-896F-0685416ACE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3EC61-8EA8-E546-BB44-2C9ED82E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781AD-5C87-B640-B970-3C59CA57B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FC39-E088-8848-95A4-EDD4C3AE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4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DEF1-DE50-F24F-8D8D-4046E592E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17BA4-20B1-CA4E-9C35-12C6A73DB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4AE34-10C1-244F-AE29-9647851C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131B-E06E-F144-896F-0685416ACE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8EB70-FAA5-5A4F-81EB-73F54A09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9BB38-1327-F845-AB3E-17AC1467B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FC39-E088-8848-95A4-EDD4C3AE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5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B525-2B88-AF4A-9B7C-4FEF8BBAC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C33FB-41DC-C547-91B5-8FC30B13C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EE60-BCF0-964C-A27C-0DA64DB40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131B-E06E-F144-896F-0685416ACE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24796-9DCC-8240-BD23-B4827003C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0E335-6C62-AF4E-9D54-742E83CB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FC39-E088-8848-95A4-EDD4C3AE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0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39B8F-B2E1-0149-AB26-6C3A98B4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2AE2-FCAF-664F-80DF-12D22D764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02D1F-0DEA-0846-81DD-153508E00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FA95C-5905-D642-9A35-5155DBAA3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131B-E06E-F144-896F-0685416ACE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41BCC-7378-A44C-BD9C-62180DD9D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A86B4-DF13-C149-B042-E6D32B2E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FC39-E088-8848-95A4-EDD4C3AE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2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C7CA-63F2-9E4E-894D-8AAAE4D3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F6275-C5A3-F148-8D3A-B5EA1827E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1D82B-A8D1-7146-B132-26225FC9D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EB754-E014-3D4E-B0D4-7C5B17EED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F899C-EB44-8A44-B58C-7DD3457DA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D9A762-8666-3645-8AC4-694CD8FAA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131B-E06E-F144-896F-0685416ACE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C6359-52EA-EC40-9C85-60467BBFC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6D2744-84FE-EA4B-A55A-49069961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FC39-E088-8848-95A4-EDD4C3AE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7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947A-8A22-6945-990D-69C63183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8276A-2162-BE47-BD4E-255AFCF71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131B-E06E-F144-896F-0685416ACE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E7D3F-7B48-564A-BEAD-A95B0F5E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3E3DC-EFA2-6A4C-800F-C7B7E52B2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FC39-E088-8848-95A4-EDD4C3AE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B47A6E-0AE6-6B4B-A761-0C884CB45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131B-E06E-F144-896F-0685416ACE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8B0EC-25D1-004F-8922-2263F1CC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1FD23-F43B-CC49-8568-8CF355204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FC39-E088-8848-95A4-EDD4C3AE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6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F8074-D4FC-A442-882B-D9B414B0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068D5-360E-124A-871F-DCEFDCF72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B46C0-2C72-8540-9A6D-7B0C916BD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C7711-2F4E-FC41-9B9F-E318F7E3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131B-E06E-F144-896F-0685416ACE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7284C-65D4-1345-92A3-3C01107D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C3E73-AEC1-F940-BAD8-42F67240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FC39-E088-8848-95A4-EDD4C3AE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6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9F5A-DC9C-054E-AA25-AC2684148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9C43DE-5067-2244-9FDE-ED53ACCFC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484EA-2631-0E46-A191-CBFF1C1FB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F4B4B-8C6C-0541-A1BC-A3FC936A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131B-E06E-F144-896F-0685416ACE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1A68A-1376-6245-A8BB-6F9DF7D21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2B333-0DC0-8149-A51F-E90AFE51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FC39-E088-8848-95A4-EDD4C3AE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7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5AE753-3251-8D4C-A16B-966E0F13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B15A4-3A42-F244-A5BA-57FB23182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F66E6-D24B-D347-9786-98647A23B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8131B-E06E-F144-896F-0685416ACE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D4CE8-77F2-604D-8293-AA992AA4E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02018-9A3F-DA4F-AD21-BBFBEC816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DFC39-E088-8848-95A4-EDD4C3AE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2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062790" y="2410355"/>
            <a:ext cx="8341620" cy="324869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b="1" cap="all" dirty="0"/>
              <a:t>Digital supply chain</a:t>
            </a:r>
            <a:br>
              <a:rPr lang="en-US" b="1" cap="all" dirty="0"/>
            </a:br>
            <a:endParaRPr sz="4800" b="1" i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53200" y="5659052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dirty="0"/>
              <a:t>www.deep-analysis.net</a:t>
            </a:r>
            <a:endParaRPr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745100" y="6091833"/>
            <a:ext cx="10402000" cy="55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1600"/>
              <a:t>COPYRIGHT</a:t>
            </a:r>
            <a:r>
              <a:rPr lang="en"/>
              <a:t> </a:t>
            </a:r>
            <a:r>
              <a:rPr lang="en" sz="1600"/>
              <a:t>DEEP ANALYSIS</a:t>
            </a:r>
            <a:endParaRPr sz="1600"/>
          </a:p>
          <a:p>
            <a:pPr marL="0" indent="0"/>
            <a:endParaRPr/>
          </a:p>
          <a:p>
            <a:pPr marL="0" indent="0"/>
            <a:endParaRPr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11DC7-1B9C-4D4C-AEB4-A9AD74C13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87" y="1492642"/>
            <a:ext cx="1835426" cy="18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5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60141-B5F6-4BA4-BA2C-BD82B6293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Deep Analysis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60681-77BD-44D2-89A5-F138BB37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CA" sz="2400" dirty="0"/>
              <a:t>Deep Analysis was founded in 2017 to provide strategic advisory services, grounded in deep research into technology buying trends and market dynamics.</a:t>
            </a:r>
          </a:p>
          <a:p>
            <a:pPr marL="530352" lvl="1" indent="0">
              <a:buNone/>
            </a:pPr>
            <a:r>
              <a:rPr lang="en-CA" sz="2400" dirty="0"/>
              <a:t>We have deep expertise and research in the areas of:</a:t>
            </a:r>
          </a:p>
          <a:p>
            <a:pPr lvl="1"/>
            <a:r>
              <a:rPr lang="en-CA" sz="2400" dirty="0"/>
              <a:t>Information Management</a:t>
            </a:r>
          </a:p>
          <a:p>
            <a:pPr lvl="1"/>
            <a:r>
              <a:rPr lang="en-CA" sz="2400" dirty="0"/>
              <a:t>Blockchain for Business</a:t>
            </a:r>
          </a:p>
          <a:p>
            <a:pPr lvl="1"/>
            <a:r>
              <a:rPr lang="en-CA" sz="2400" dirty="0"/>
              <a:t>Artificial Intelligence</a:t>
            </a:r>
          </a:p>
          <a:p>
            <a:pPr lvl="1"/>
            <a:r>
              <a:rPr lang="en-CA" sz="2400" dirty="0"/>
              <a:t>Process Automation</a:t>
            </a:r>
          </a:p>
          <a:p>
            <a:pPr marL="530352" lvl="1" indent="0">
              <a:buNone/>
            </a:pPr>
            <a:endParaRPr lang="en-CA" sz="2400" dirty="0"/>
          </a:p>
          <a:p>
            <a:pPr marL="530352" lvl="1" indent="0">
              <a:buNone/>
            </a:pPr>
            <a:r>
              <a:rPr lang="en-CA" sz="2400" dirty="0"/>
              <a:t>All of our work is steeped in and driven by our research activities. We provide actionable advice and guidance to:</a:t>
            </a:r>
          </a:p>
          <a:p>
            <a:pPr lvl="1"/>
            <a:r>
              <a:rPr lang="en-CA" sz="2400" dirty="0"/>
              <a:t>Help enterprises to procure and select the best fit and best cost technologies</a:t>
            </a:r>
          </a:p>
          <a:p>
            <a:pPr lvl="1"/>
            <a:r>
              <a:rPr lang="en-CA" sz="2400" dirty="0"/>
              <a:t>Provide insight into new trends to expand your business</a:t>
            </a:r>
          </a:p>
          <a:p>
            <a:pPr lvl="1"/>
            <a:r>
              <a:rPr lang="en-CA" sz="2400" dirty="0"/>
              <a:t>Guide your product development and product launches</a:t>
            </a:r>
          </a:p>
          <a:p>
            <a:pPr lvl="1"/>
            <a:r>
              <a:rPr lang="en-CA" sz="2400" dirty="0"/>
              <a:t>Deliver competitive insights to position your service for rapid growth</a:t>
            </a:r>
          </a:p>
          <a:p>
            <a:pPr lvl="1"/>
            <a:r>
              <a:rPr lang="en-CA" sz="2400" dirty="0"/>
              <a:t>Explore emerging global markets, such as the UK and EU (post-Brexit), Brazil, India and Australia</a:t>
            </a:r>
          </a:p>
          <a:p>
            <a:endParaRPr lang="en-CA" sz="2400" dirty="0"/>
          </a:p>
          <a:p>
            <a:pPr marL="530352" lvl="1" indent="0">
              <a:buNone/>
            </a:pPr>
            <a:r>
              <a:rPr lang="en-CA" sz="2400" dirty="0"/>
              <a:t>We also have expertise and deep networks of contacts in the following specific industry verticals:</a:t>
            </a:r>
          </a:p>
          <a:p>
            <a:pPr lvl="1"/>
            <a:r>
              <a:rPr lang="en-CA" sz="2400" dirty="0"/>
              <a:t>Supply Chain</a:t>
            </a:r>
          </a:p>
          <a:p>
            <a:pPr lvl="1"/>
            <a:r>
              <a:rPr lang="en-CA" sz="2400" dirty="0"/>
              <a:t>IT Services</a:t>
            </a:r>
          </a:p>
          <a:p>
            <a:pPr lvl="1"/>
            <a:r>
              <a:rPr lang="en-CA" sz="2400" dirty="0"/>
              <a:t>Regulated Industries</a:t>
            </a:r>
          </a:p>
          <a:p>
            <a:pPr lvl="1"/>
            <a:r>
              <a:rPr lang="en-CA" sz="2400" dirty="0"/>
              <a:t>Finance</a:t>
            </a:r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8440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B8A42A-A574-794D-A92F-34B44DA8A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457200"/>
            <a:ext cx="7340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0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AF6EED-3B71-CE48-A62B-869CC6687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50" y="114300"/>
            <a:ext cx="74041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54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33839E-7A1E-3F4F-BC57-E4196028C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864"/>
            <a:ext cx="12192000" cy="615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3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D4F322-DBCB-D342-86FD-5AC7C55F1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6" y="1577339"/>
            <a:ext cx="3562219" cy="3562219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A942A0CC-C21F-2E40-B8A2-A1848BB3A670}"/>
              </a:ext>
            </a:extLst>
          </p:cNvPr>
          <p:cNvSpPr txBox="1">
            <a:spLocks/>
          </p:cNvSpPr>
          <p:nvPr/>
        </p:nvSpPr>
        <p:spPr>
          <a:xfrm>
            <a:off x="2615677" y="4332429"/>
            <a:ext cx="253907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700" marR="508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kern="1200">
                <a:solidFill>
                  <a:srgbClr val="0159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rgbClr val="0159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159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159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159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pc="105" dirty="0" err="1">
                <a:solidFill>
                  <a:srgbClr val="FFFFFF"/>
                </a:solidFill>
                <a:latin typeface="HelveticaNeue-LightItalic"/>
                <a:cs typeface="HelveticaNeue-LightItalic"/>
              </a:rPr>
              <a:t>www.deep-analysis.net</a:t>
            </a:r>
            <a:endParaRPr lang="en-US" sz="2000" spc="105" dirty="0">
              <a:solidFill>
                <a:srgbClr val="002060"/>
              </a:solidFill>
              <a:latin typeface="HelveticaNeue-LightItalic"/>
              <a:cs typeface="HelveticaNeue-LightItal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B9EAA-248E-A441-B222-ED542425C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710" y="605789"/>
            <a:ext cx="3364230" cy="504634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18ED1-076D-FE43-8842-BA0B639F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@4DEEPANALYIS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3EAF65-E5DD-D441-B1B4-1A5AF9D87B72}"/>
              </a:ext>
            </a:extLst>
          </p:cNvPr>
          <p:cNvSpPr txBox="1"/>
          <p:nvPr/>
        </p:nvSpPr>
        <p:spPr>
          <a:xfrm>
            <a:off x="2400300" y="5474970"/>
            <a:ext cx="267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aps@deep-analysis.net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36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173</Words>
  <Application>Microsoft Macintosh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HelveticaNeue-LightItalic</vt:lpstr>
      <vt:lpstr>Office Theme</vt:lpstr>
      <vt:lpstr>Digital supply chain </vt:lpstr>
      <vt:lpstr>Deep Analysis Focus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supply chain </dc:title>
  <dc:creator>Microsoft Office User</dc:creator>
  <cp:lastModifiedBy>Microsoft Office User</cp:lastModifiedBy>
  <cp:revision>2</cp:revision>
  <dcterms:created xsi:type="dcterms:W3CDTF">2020-05-06T17:45:04Z</dcterms:created>
  <dcterms:modified xsi:type="dcterms:W3CDTF">2020-05-06T18:43:22Z</dcterms:modified>
</cp:coreProperties>
</file>