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99" r:id="rId2"/>
    <p:sldMasterId id="2147483660" r:id="rId3"/>
  </p:sldMasterIdLst>
  <p:notesMasterIdLst>
    <p:notesMasterId r:id="rId21"/>
  </p:notesMasterIdLst>
  <p:sldIdLst>
    <p:sldId id="448" r:id="rId4"/>
    <p:sldId id="447" r:id="rId5"/>
    <p:sldId id="450" r:id="rId6"/>
    <p:sldId id="452" r:id="rId7"/>
    <p:sldId id="451" r:id="rId8"/>
    <p:sldId id="453" r:id="rId9"/>
    <p:sldId id="454" r:id="rId10"/>
    <p:sldId id="455" r:id="rId11"/>
    <p:sldId id="456" r:id="rId12"/>
    <p:sldId id="457" r:id="rId13"/>
    <p:sldId id="458" r:id="rId14"/>
    <p:sldId id="459" r:id="rId15"/>
    <p:sldId id="460" r:id="rId16"/>
    <p:sldId id="461" r:id="rId17"/>
    <p:sldId id="462" r:id="rId18"/>
    <p:sldId id="463" r:id="rId19"/>
    <p:sldId id="465" r:id="rId2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gne Süberkrüb Westh Hansen" initials="SSWH" lastIdx="28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1A4E"/>
    <a:srgbClr val="6626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06" autoAdjust="0"/>
    <p:restoredTop sz="73778" autoAdjust="0"/>
  </p:normalViewPr>
  <p:slideViewPr>
    <p:cSldViewPr snapToGrid="0">
      <p:cViewPr varScale="1">
        <p:scale>
          <a:sx n="96" d="100"/>
          <a:sy n="96" d="100"/>
        </p:scale>
        <p:origin x="16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D7AD5-76C4-4CC1-B601-E6365D710984}" type="datetimeFigureOut">
              <a:rPr lang="da-DK" smtClean="0"/>
              <a:t>05-11-2019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BA0C6B-641B-46F1-BF64-4C214D2D728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A0C6B-641B-46F1-BF64-4C214D2D7289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84685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can make communication more relevant…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The is a time </a:t>
            </a:r>
            <a:r>
              <a:rPr lang="da-DK" dirty="0" err="1"/>
              <a:t>before</a:t>
            </a:r>
            <a:r>
              <a:rPr lang="da-DK" dirty="0"/>
              <a:t> marketing automation and a time </a:t>
            </a:r>
            <a:r>
              <a:rPr lang="da-DK" dirty="0" err="1"/>
              <a:t>after</a:t>
            </a:r>
            <a:endParaRPr lang="da-DK" dirty="0"/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the difference?</a:t>
            </a: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Before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Agillic</a:t>
            </a: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emails were triggered by us – we pushed the button. Total control</a:t>
            </a: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Agillic</a:t>
            </a: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email is triggered by the recipient</a:t>
            </a: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Behavior</a:t>
            </a: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Engagement score</a:t>
            </a: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Static data </a:t>
            </a: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depending on all kinds of things a member could receive one type of mail on any given day, ‘asking’ them to do something, while another member could receive a slightly different mail any other given day asking them to do the same thing (her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tænker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GAIS invite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.)</a:t>
            </a: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A0C6B-641B-46F1-BF64-4C214D2D7289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8548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don’t have the perfect example … but we are close. This example sums up the journey from handheld, offline, non-trackable campaign to a completely digital and 100% trackable campaign.</a:t>
            </a: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A0C6B-641B-46F1-BF64-4C214D2D7289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9265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Close to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cold-calling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(ved ikke om jeg har fat i det helt rigtige udtryk her)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criteria to receive this letter were vast and static – and the list created in excel each time this campaign went out. The budget for stamps alone… Not to mention that the timing was random at best.</a:t>
            </a: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A0C6B-641B-46F1-BF64-4C214D2D7289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0599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Spring 2019</a:t>
            </a: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physical letter was replaced by an email. Oh joy!</a:t>
            </a: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Numerous advantages – not to mention not paying for stamp – but we could see who read and interacted with these mails. </a:t>
            </a: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 people, but not all, still got a phone call. (everybody who opened the mail)</a:t>
            </a: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bit warmer than cold-calling</a:t>
            </a: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A0C6B-641B-46F1-BF64-4C214D2D7289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13420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criteria to enter this flow are now a combination of static data and online behavior. </a:t>
            </a: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nudge you on FB and our website, if you comply you might get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mailflow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if you engage with us in our mails and on our website, you might just get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phonecall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But only those who seems to be interested right now – yes, content might be king, but timing is everything.</a:t>
            </a: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far open rates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clickrates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way better than in the spring – again, timing is crucial.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Concern (especially for the impatient) – volume… it takes time to build a significant volume, but the expectation is that it pays off in the end.</a:t>
            </a: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A0C6B-641B-46F1-BF64-4C214D2D7289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85290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ever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Probably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not – new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technology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keeps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surfacing</a:t>
            </a: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organizations: continuous evaluation and adjusting vs. new marketing automation projects. Depending on the profiles, one side will always suffer…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dream 2.0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Optimize our existing flows with omnichannel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leadscoring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Smarter blast-mails – segmentation based on static data and previous email-behavior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., and sent time optimization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about those who haven’t got a digital behavior?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integrating offline behavior – when they visit us in their local department, when we speak on the phone – how do we make this information available and usable?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 now the dream is omnichannel and automation based on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behavior – both offline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&amp;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online (not either or)</a:t>
            </a: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A0C6B-641B-46F1-BF64-4C214D2D7289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39385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A0C6B-641B-46F1-BF64-4C214D2D7289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73681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no, God no, is it done by buying a marketing automation system, making it a strategic focus and creating a team around it.</a:t>
            </a: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it sure helps.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Question?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many have tried this?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many are on the verge of introducing marketing automation?</a:t>
            </a: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A0C6B-641B-46F1-BF64-4C214D2D7289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9881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A0C6B-641B-46F1-BF64-4C214D2D7289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9517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already worked with email-marketing but wanted more  personalized communication.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bought a fancy system,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Agilic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which can do almost anything short of making coffee. </a:t>
            </a: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a-DK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Allocated people to work with marketing automation – data integrations, e-commerce, content, graphic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Made it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toppriority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within the organization to ensure that time and resource were spent on implementing marketing automation. This type of focus made I possible for several people to dedicate time to work with marketing automation.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not something which happens over night – or is done by buying a system. It takes continuous focus across many different people and skills to make it a success.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A0C6B-641B-46F1-BF64-4C214D2D7289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6337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Error</a:t>
            </a:r>
            <a:r>
              <a:rPr lang="da-DK" dirty="0"/>
              <a:t>: Like sending 300.000 </a:t>
            </a:r>
            <a:r>
              <a:rPr lang="da-DK" dirty="0" err="1"/>
              <a:t>email</a:t>
            </a:r>
            <a:r>
              <a:rPr lang="da-DK" dirty="0"/>
              <a:t> </a:t>
            </a:r>
            <a:r>
              <a:rPr lang="da-DK" dirty="0" err="1"/>
              <a:t>while</a:t>
            </a:r>
            <a:r>
              <a:rPr lang="da-DK" dirty="0"/>
              <a:t> </a:t>
            </a:r>
            <a:r>
              <a:rPr lang="da-DK" dirty="0" err="1"/>
              <a:t>being</a:t>
            </a:r>
            <a:r>
              <a:rPr lang="da-DK" dirty="0"/>
              <a:t> at lunch (the </a:t>
            </a:r>
            <a:r>
              <a:rPr lang="da-DK" dirty="0" err="1"/>
              <a:t>expected</a:t>
            </a:r>
            <a:r>
              <a:rPr lang="da-DK" dirty="0"/>
              <a:t> </a:t>
            </a:r>
            <a:r>
              <a:rPr lang="da-DK" dirty="0" err="1"/>
              <a:t>targetgroup</a:t>
            </a:r>
            <a:r>
              <a:rPr lang="da-DK" dirty="0"/>
              <a:t> </a:t>
            </a:r>
            <a:r>
              <a:rPr lang="da-DK" dirty="0" err="1"/>
              <a:t>was</a:t>
            </a:r>
            <a:r>
              <a:rPr lang="da-DK" dirty="0"/>
              <a:t> a </a:t>
            </a:r>
            <a:r>
              <a:rPr lang="da-DK" dirty="0" err="1"/>
              <a:t>few</a:t>
            </a:r>
            <a:r>
              <a:rPr lang="da-DK" dirty="0"/>
              <a:t> 100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they</a:t>
            </a:r>
            <a:r>
              <a:rPr lang="da-DK" dirty="0"/>
              <a:t>) – but </a:t>
            </a:r>
            <a:r>
              <a:rPr lang="da-DK" dirty="0" err="1"/>
              <a:t>that’s</a:t>
            </a:r>
            <a:r>
              <a:rPr lang="da-DK" dirty="0"/>
              <a:t> </a:t>
            </a:r>
            <a:r>
              <a:rPr lang="da-DK" dirty="0" err="1"/>
              <a:t>what</a:t>
            </a:r>
            <a:r>
              <a:rPr lang="da-DK" dirty="0"/>
              <a:t> </a:t>
            </a:r>
            <a:r>
              <a:rPr lang="da-DK" dirty="0" err="1"/>
              <a:t>happens</a:t>
            </a:r>
            <a:r>
              <a:rPr lang="da-DK" dirty="0"/>
              <a:t> </a:t>
            </a:r>
            <a:r>
              <a:rPr lang="da-DK" dirty="0" err="1"/>
              <a:t>when</a:t>
            </a:r>
            <a:r>
              <a:rPr lang="da-DK" dirty="0"/>
              <a:t>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decide</a:t>
            </a:r>
            <a:r>
              <a:rPr lang="da-DK" dirty="0"/>
              <a:t> to </a:t>
            </a:r>
            <a:r>
              <a:rPr lang="da-DK" dirty="0" err="1"/>
              <a:t>mess</a:t>
            </a:r>
            <a:r>
              <a:rPr lang="da-DK" dirty="0"/>
              <a:t> </a:t>
            </a:r>
            <a:r>
              <a:rPr lang="da-DK" dirty="0" err="1"/>
              <a:t>around</a:t>
            </a:r>
            <a:r>
              <a:rPr lang="da-DK" dirty="0"/>
              <a:t> with an </a:t>
            </a:r>
            <a:r>
              <a:rPr lang="da-DK" dirty="0" err="1"/>
              <a:t>automated</a:t>
            </a:r>
            <a:r>
              <a:rPr lang="da-DK" dirty="0"/>
              <a:t> flow, </a:t>
            </a:r>
            <a:r>
              <a:rPr lang="da-DK" dirty="0" err="1"/>
              <a:t>which</a:t>
            </a:r>
            <a:r>
              <a:rPr lang="da-DK" dirty="0"/>
              <a:t> </a:t>
            </a:r>
            <a:r>
              <a:rPr lang="da-DK" dirty="0" err="1"/>
              <a:t>happens</a:t>
            </a:r>
            <a:r>
              <a:rPr lang="da-DK" dirty="0"/>
              <a:t> to look </a:t>
            </a:r>
            <a:r>
              <a:rPr lang="da-DK" dirty="0" err="1"/>
              <a:t>into</a:t>
            </a:r>
            <a:r>
              <a:rPr lang="da-DK" dirty="0"/>
              <a:t> the </a:t>
            </a:r>
            <a:r>
              <a:rPr lang="da-DK" dirty="0" err="1"/>
              <a:t>targetgroup</a:t>
            </a:r>
            <a:r>
              <a:rPr lang="da-DK" dirty="0"/>
              <a:t> in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very</a:t>
            </a:r>
            <a:r>
              <a:rPr lang="da-DK" dirty="0"/>
              <a:t> moments </a:t>
            </a:r>
            <a:r>
              <a:rPr lang="da-DK" dirty="0" err="1"/>
              <a:t>when</a:t>
            </a:r>
            <a:r>
              <a:rPr lang="da-DK" dirty="0"/>
              <a:t> the </a:t>
            </a:r>
            <a:r>
              <a:rPr lang="da-DK" dirty="0" err="1"/>
              <a:t>only</a:t>
            </a:r>
            <a:r>
              <a:rPr lang="da-DK" dirty="0"/>
              <a:t> </a:t>
            </a:r>
            <a:r>
              <a:rPr lang="da-DK" dirty="0" err="1"/>
              <a:t>condition</a:t>
            </a:r>
            <a:r>
              <a:rPr lang="da-DK" dirty="0"/>
              <a:t> to </a:t>
            </a:r>
            <a:r>
              <a:rPr lang="da-DK" dirty="0" err="1"/>
              <a:t>recieve</a:t>
            </a:r>
            <a:r>
              <a:rPr lang="da-DK" dirty="0"/>
              <a:t> </a:t>
            </a:r>
            <a:r>
              <a:rPr lang="da-DK" dirty="0" err="1"/>
              <a:t>this</a:t>
            </a:r>
            <a:r>
              <a:rPr lang="da-DK" dirty="0"/>
              <a:t> </a:t>
            </a:r>
            <a:r>
              <a:rPr lang="da-DK" dirty="0" err="1"/>
              <a:t>email</a:t>
            </a:r>
            <a:r>
              <a:rPr lang="da-DK" dirty="0"/>
              <a:t> is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you</a:t>
            </a:r>
            <a:r>
              <a:rPr lang="da-DK" dirty="0"/>
              <a:t> have an </a:t>
            </a:r>
            <a:r>
              <a:rPr lang="da-DK" dirty="0" err="1"/>
              <a:t>email</a:t>
            </a:r>
            <a:r>
              <a:rPr lang="da-DK" dirty="0"/>
              <a:t> adresse and has </a:t>
            </a:r>
            <a:r>
              <a:rPr lang="da-DK" dirty="0" err="1"/>
              <a:t>been</a:t>
            </a:r>
            <a:r>
              <a:rPr lang="da-DK" dirty="0"/>
              <a:t> in </a:t>
            </a:r>
            <a:r>
              <a:rPr lang="da-DK" dirty="0" err="1"/>
              <a:t>our</a:t>
            </a:r>
            <a:r>
              <a:rPr lang="da-DK" dirty="0"/>
              <a:t> system at </a:t>
            </a:r>
            <a:r>
              <a:rPr lang="da-DK" dirty="0" err="1"/>
              <a:t>some</a:t>
            </a:r>
            <a:r>
              <a:rPr lang="da-DK" dirty="0"/>
              <a:t> point.</a:t>
            </a:r>
          </a:p>
          <a:p>
            <a:endParaRPr lang="da-DK" dirty="0"/>
          </a:p>
          <a:p>
            <a:r>
              <a:rPr lang="da-DK" dirty="0"/>
              <a:t>Bare for at skitsere en af de udfordringer, der kan være ved pludselig at arbejde med automation</a:t>
            </a:r>
          </a:p>
          <a:p>
            <a:endParaRPr lang="da-DK" dirty="0"/>
          </a:p>
          <a:p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began</a:t>
            </a:r>
            <a:r>
              <a:rPr lang="da-DK" dirty="0"/>
              <a:t> </a:t>
            </a:r>
            <a:r>
              <a:rPr lang="da-DK" dirty="0" err="1"/>
              <a:t>getting</a:t>
            </a:r>
            <a:r>
              <a:rPr lang="da-DK" dirty="0"/>
              <a:t> feedback from the organisation… </a:t>
            </a:r>
            <a:r>
              <a:rPr lang="da-DK" dirty="0" err="1"/>
              <a:t>we</a:t>
            </a:r>
            <a:r>
              <a:rPr lang="da-DK" dirty="0"/>
              <a:t> had </a:t>
            </a:r>
            <a:r>
              <a:rPr lang="da-DK" dirty="0" err="1"/>
              <a:t>changed</a:t>
            </a:r>
            <a:r>
              <a:rPr lang="da-DK" dirty="0"/>
              <a:t> the tone of </a:t>
            </a:r>
            <a:r>
              <a:rPr lang="da-DK" dirty="0" err="1"/>
              <a:t>voice</a:t>
            </a:r>
            <a:r>
              <a:rPr lang="da-DK" dirty="0"/>
              <a:t> and the </a:t>
            </a:r>
            <a:r>
              <a:rPr lang="da-DK" dirty="0" err="1"/>
              <a:t>frequency</a:t>
            </a:r>
            <a:r>
              <a:rPr lang="da-DK" dirty="0"/>
              <a:t> of the </a:t>
            </a:r>
            <a:r>
              <a:rPr lang="da-DK" dirty="0" err="1"/>
              <a:t>emails…said</a:t>
            </a:r>
            <a:r>
              <a:rPr lang="da-DK" dirty="0"/>
              <a:t> in </a:t>
            </a:r>
            <a:r>
              <a:rPr lang="da-DK" dirty="0" err="1"/>
              <a:t>another</a:t>
            </a:r>
            <a:r>
              <a:rPr lang="da-DK" dirty="0"/>
              <a:t> </a:t>
            </a:r>
            <a:r>
              <a:rPr lang="da-DK" dirty="0" err="1"/>
              <a:t>way</a:t>
            </a:r>
            <a:r>
              <a:rPr lang="da-DK" dirty="0"/>
              <a:t>,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didn’t</a:t>
            </a:r>
            <a:r>
              <a:rPr lang="da-DK" dirty="0"/>
              <a:t> do as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used</a:t>
            </a:r>
            <a:r>
              <a:rPr lang="da-DK" dirty="0"/>
              <a:t> to.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A0C6B-641B-46F1-BF64-4C214D2D7289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7476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Interesting</a:t>
            </a:r>
            <a:r>
              <a:rPr lang="da-DK" dirty="0"/>
              <a:t> </a:t>
            </a:r>
            <a:r>
              <a:rPr lang="da-DK" dirty="0" err="1"/>
              <a:t>discussion</a:t>
            </a:r>
            <a:r>
              <a:rPr lang="da-DK" dirty="0"/>
              <a:t> – </a:t>
            </a:r>
            <a:r>
              <a:rPr lang="da-DK" dirty="0" err="1"/>
              <a:t>if</a:t>
            </a:r>
            <a:r>
              <a:rPr lang="da-DK" dirty="0"/>
              <a:t> the mails </a:t>
            </a:r>
            <a:r>
              <a:rPr lang="da-DK" dirty="0" err="1"/>
              <a:t>are</a:t>
            </a:r>
            <a:r>
              <a:rPr lang="da-DK" dirty="0"/>
              <a:t> irrelevant, 3 mails a </a:t>
            </a:r>
            <a:r>
              <a:rPr lang="da-DK" dirty="0" err="1"/>
              <a:t>week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to </a:t>
            </a:r>
            <a:r>
              <a:rPr lang="da-DK" dirty="0" err="1"/>
              <a:t>many</a:t>
            </a:r>
            <a:r>
              <a:rPr lang="da-DK" dirty="0"/>
              <a:t>, </a:t>
            </a:r>
            <a:r>
              <a:rPr lang="da-DK" dirty="0" err="1"/>
              <a:t>if</a:t>
            </a:r>
            <a:r>
              <a:rPr lang="da-DK" dirty="0"/>
              <a:t> </a:t>
            </a:r>
            <a:r>
              <a:rPr lang="da-DK" dirty="0" err="1"/>
              <a:t>they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irrelevant. But </a:t>
            </a:r>
            <a:r>
              <a:rPr lang="da-DK" dirty="0" err="1"/>
              <a:t>if</a:t>
            </a:r>
            <a:r>
              <a:rPr lang="da-DK" dirty="0"/>
              <a:t> the content is relevant </a:t>
            </a:r>
            <a:r>
              <a:rPr lang="da-DK" dirty="0" err="1"/>
              <a:t>you</a:t>
            </a:r>
            <a:endParaRPr lang="da-DK" dirty="0"/>
          </a:p>
          <a:p>
            <a:r>
              <a:rPr lang="da-DK" dirty="0"/>
              <a:t>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won’t</a:t>
            </a:r>
            <a:r>
              <a:rPr lang="da-DK" dirty="0"/>
              <a:t> mind </a:t>
            </a:r>
            <a:r>
              <a:rPr lang="da-DK" dirty="0" err="1"/>
              <a:t>recieving</a:t>
            </a:r>
            <a:r>
              <a:rPr lang="da-DK" dirty="0"/>
              <a:t> 5 mails a </a:t>
            </a:r>
            <a:r>
              <a:rPr lang="da-DK" dirty="0" err="1"/>
              <a:t>week</a:t>
            </a:r>
            <a:r>
              <a:rPr lang="da-DK" dirty="0"/>
              <a:t>.</a:t>
            </a:r>
          </a:p>
          <a:p>
            <a:endParaRPr lang="da-DK" dirty="0"/>
          </a:p>
          <a:p>
            <a:r>
              <a:rPr lang="da-DK" dirty="0"/>
              <a:t>The </a:t>
            </a:r>
            <a:r>
              <a:rPr lang="da-DK" dirty="0" err="1"/>
              <a:t>challenge</a:t>
            </a:r>
            <a:r>
              <a:rPr lang="da-DK" dirty="0"/>
              <a:t> </a:t>
            </a:r>
            <a:r>
              <a:rPr lang="da-DK" dirty="0" err="1"/>
              <a:t>really</a:t>
            </a:r>
            <a:r>
              <a:rPr lang="da-DK" dirty="0"/>
              <a:t> </a:t>
            </a:r>
            <a:r>
              <a:rPr lang="da-DK" dirty="0" err="1"/>
              <a:t>appears</a:t>
            </a:r>
            <a:r>
              <a:rPr lang="da-DK" dirty="0"/>
              <a:t> </a:t>
            </a:r>
            <a:r>
              <a:rPr lang="da-DK" dirty="0" err="1"/>
              <a:t>when</a:t>
            </a:r>
            <a:r>
              <a:rPr lang="da-DK" dirty="0"/>
              <a:t> </a:t>
            </a:r>
            <a:r>
              <a:rPr lang="da-DK" dirty="0" err="1"/>
              <a:t>you</a:t>
            </a:r>
            <a:r>
              <a:rPr lang="da-DK" dirty="0"/>
              <a:t> mix </a:t>
            </a:r>
            <a:r>
              <a:rPr lang="da-DK" dirty="0" err="1"/>
              <a:t>blast</a:t>
            </a:r>
            <a:r>
              <a:rPr lang="da-DK" dirty="0"/>
              <a:t> (</a:t>
            </a:r>
            <a:r>
              <a:rPr lang="da-DK" dirty="0" err="1"/>
              <a:t>triggered</a:t>
            </a:r>
            <a:r>
              <a:rPr lang="da-DK" dirty="0"/>
              <a:t> by </a:t>
            </a:r>
            <a:r>
              <a:rPr lang="da-DK" dirty="0" err="1"/>
              <a:t>us</a:t>
            </a:r>
            <a:r>
              <a:rPr lang="da-DK" dirty="0"/>
              <a:t>) with </a:t>
            </a:r>
            <a:r>
              <a:rPr lang="da-DK" dirty="0" err="1"/>
              <a:t>automated</a:t>
            </a:r>
            <a:r>
              <a:rPr lang="da-DK" dirty="0"/>
              <a:t> mail (</a:t>
            </a:r>
            <a:r>
              <a:rPr lang="da-DK" dirty="0" err="1"/>
              <a:t>triggered</a:t>
            </a:r>
            <a:r>
              <a:rPr lang="da-DK" dirty="0"/>
              <a:t> by </a:t>
            </a:r>
            <a:r>
              <a:rPr lang="da-DK" dirty="0" err="1"/>
              <a:t>them</a:t>
            </a:r>
            <a:r>
              <a:rPr lang="da-DK" dirty="0"/>
              <a:t>) as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cannot</a:t>
            </a:r>
            <a:r>
              <a:rPr lang="da-DK" dirty="0"/>
              <a:t> </a:t>
            </a:r>
            <a:r>
              <a:rPr lang="da-DK" dirty="0" err="1"/>
              <a:t>control</a:t>
            </a:r>
            <a:r>
              <a:rPr lang="da-DK" dirty="0"/>
              <a:t> </a:t>
            </a:r>
            <a:r>
              <a:rPr lang="da-DK" dirty="0" err="1"/>
              <a:t>when</a:t>
            </a:r>
            <a:r>
              <a:rPr lang="da-DK" dirty="0"/>
              <a:t> </a:t>
            </a:r>
            <a:r>
              <a:rPr lang="da-DK" dirty="0" err="1"/>
              <a:t>people</a:t>
            </a:r>
            <a:r>
              <a:rPr lang="da-DK" dirty="0"/>
              <a:t> </a:t>
            </a:r>
            <a:r>
              <a:rPr lang="da-DK" dirty="0" err="1"/>
              <a:t>activate</a:t>
            </a:r>
            <a:r>
              <a:rPr lang="da-DK" dirty="0"/>
              <a:t> </a:t>
            </a:r>
            <a:r>
              <a:rPr lang="da-DK" dirty="0" err="1"/>
              <a:t>which</a:t>
            </a:r>
            <a:r>
              <a:rPr lang="da-DK" dirty="0"/>
              <a:t> flows.</a:t>
            </a:r>
          </a:p>
          <a:p>
            <a:endParaRPr lang="da-DK" dirty="0"/>
          </a:p>
          <a:p>
            <a:r>
              <a:rPr lang="da-DK" dirty="0" err="1"/>
              <a:t>We</a:t>
            </a:r>
            <a:r>
              <a:rPr lang="da-DK" dirty="0"/>
              <a:t> have </a:t>
            </a:r>
            <a:r>
              <a:rPr lang="da-DK" dirty="0" err="1"/>
              <a:t>chosen</a:t>
            </a:r>
            <a:r>
              <a:rPr lang="da-DK" dirty="0"/>
              <a:t> to look at </a:t>
            </a:r>
            <a:r>
              <a:rPr lang="da-DK" dirty="0" err="1"/>
              <a:t>unsubscribtion</a:t>
            </a:r>
            <a:r>
              <a:rPr lang="da-DK" dirty="0"/>
              <a:t> rates as a data-drive </a:t>
            </a:r>
            <a:r>
              <a:rPr lang="da-DK" dirty="0" err="1"/>
              <a:t>way</a:t>
            </a:r>
            <a:r>
              <a:rPr lang="da-DK" dirty="0"/>
              <a:t> of </a:t>
            </a:r>
            <a:r>
              <a:rPr lang="da-DK" dirty="0" err="1"/>
              <a:t>looking</a:t>
            </a:r>
            <a:r>
              <a:rPr lang="da-DK" dirty="0"/>
              <a:t> at </a:t>
            </a:r>
            <a:r>
              <a:rPr lang="da-DK" dirty="0" err="1"/>
              <a:t>when</a:t>
            </a:r>
            <a:r>
              <a:rPr lang="da-DK" dirty="0"/>
              <a:t>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were</a:t>
            </a:r>
            <a:r>
              <a:rPr lang="da-DK" dirty="0"/>
              <a:t> sending to </a:t>
            </a:r>
            <a:r>
              <a:rPr lang="da-DK" dirty="0" err="1"/>
              <a:t>many</a:t>
            </a:r>
            <a:r>
              <a:rPr lang="da-DK" dirty="0"/>
              <a:t> mails.</a:t>
            </a:r>
          </a:p>
          <a:p>
            <a:endParaRPr lang="da-DK" dirty="0"/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peaks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228600" indent="-228600">
              <a:buAutoNum type="arabicParenR"/>
            </a:pP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GDPR –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everybody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database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recieved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information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GDPR</a:t>
            </a:r>
          </a:p>
          <a:p>
            <a:pPr marL="228600" indent="-228600">
              <a:buAutoNum type="arabicParenR"/>
            </a:pP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a  roll, and the organisation had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suddenly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rediscovered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email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a 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channel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…so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sending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blastmails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flows in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huge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mess</a:t>
            </a: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soon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became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known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email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-gate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started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working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a ‘max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mail pr.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day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pr. recipient’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rule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A0C6B-641B-46F1-BF64-4C214D2D7289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2263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unemployed member unfortunately received an e-mail describing how great coworkers are and how much they mean for you general well-being at worked. She was so offended, that she actually wrote back to us complaining about that e-mail ‘as she did not have any colleagues and we ought to know that!’ Which, by the way, it a fair point to make.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most of the time – as our data indicated we succeeded in creation personalized and relevant communication….to the right target groups ;)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A0C6B-641B-46F1-BF64-4C214D2D7289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65127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da-DK" dirty="0"/>
              <a:t>Yes, </a:t>
            </a:r>
            <a:r>
              <a:rPr lang="da-DK" dirty="0" err="1"/>
              <a:t>if</a:t>
            </a:r>
            <a:r>
              <a:rPr lang="da-DK" dirty="0"/>
              <a:t> it is relevant – irrelevant </a:t>
            </a:r>
            <a:r>
              <a:rPr lang="da-DK" dirty="0" err="1"/>
              <a:t>communication</a:t>
            </a:r>
            <a:r>
              <a:rPr lang="da-DK" dirty="0"/>
              <a:t> is </a:t>
            </a:r>
            <a:r>
              <a:rPr lang="da-DK" dirty="0" err="1"/>
              <a:t>annoying</a:t>
            </a:r>
            <a:r>
              <a:rPr lang="da-DK" dirty="0"/>
              <a:t> </a:t>
            </a:r>
            <a:r>
              <a:rPr lang="da-DK" dirty="0" err="1"/>
              <a:t>whether</a:t>
            </a:r>
            <a:r>
              <a:rPr lang="da-DK" dirty="0"/>
              <a:t> it is 1 or 10 mails a </a:t>
            </a:r>
            <a:r>
              <a:rPr lang="da-DK" dirty="0" err="1"/>
              <a:t>week</a:t>
            </a:r>
            <a:endParaRPr lang="da-DK" dirty="0"/>
          </a:p>
          <a:p>
            <a:pPr marL="228600" indent="-228600">
              <a:buAutoNum type="arabicParenR"/>
            </a:pPr>
            <a:r>
              <a:rPr lang="da-DK" dirty="0"/>
              <a:t>Timing – </a:t>
            </a:r>
            <a:r>
              <a:rPr lang="da-DK" dirty="0" err="1"/>
              <a:t>inside</a:t>
            </a:r>
            <a:r>
              <a:rPr lang="da-DK" dirty="0"/>
              <a:t> out information – </a:t>
            </a:r>
            <a:r>
              <a:rPr lang="da-DK" dirty="0" err="1"/>
              <a:t>what</a:t>
            </a:r>
            <a:r>
              <a:rPr lang="da-DK" dirty="0"/>
              <a:t>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wanted</a:t>
            </a:r>
            <a:r>
              <a:rPr lang="da-DK" dirty="0"/>
              <a:t> to </a:t>
            </a:r>
            <a:r>
              <a:rPr lang="da-DK" dirty="0" err="1"/>
              <a:t>tell</a:t>
            </a:r>
            <a:r>
              <a:rPr lang="da-DK" dirty="0"/>
              <a:t> </a:t>
            </a:r>
            <a:r>
              <a:rPr lang="da-DK" dirty="0" err="1"/>
              <a:t>instead</a:t>
            </a:r>
            <a:r>
              <a:rPr lang="da-DK" dirty="0"/>
              <a:t> of </a:t>
            </a:r>
            <a:r>
              <a:rPr lang="da-DK" dirty="0" err="1"/>
              <a:t>what</a:t>
            </a:r>
            <a:r>
              <a:rPr lang="da-DK" dirty="0"/>
              <a:t> </a:t>
            </a:r>
            <a:r>
              <a:rPr lang="da-DK" dirty="0" err="1"/>
              <a:t>they</a:t>
            </a:r>
            <a:r>
              <a:rPr lang="da-DK" dirty="0"/>
              <a:t> </a:t>
            </a:r>
            <a:r>
              <a:rPr lang="da-DK" dirty="0" err="1"/>
              <a:t>wanted</a:t>
            </a:r>
            <a:r>
              <a:rPr lang="da-DK" dirty="0"/>
              <a:t> to </a:t>
            </a:r>
            <a:r>
              <a:rPr lang="da-DK" dirty="0" err="1"/>
              <a:t>hear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A0C6B-641B-46F1-BF64-4C214D2D7289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29592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A0C6B-641B-46F1-BF64-4C214D2D7289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21723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</p:spPr>
      </p:pic>
      <p:sp>
        <p:nvSpPr>
          <p:cNvPr id="6" name="Pladsholder til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623393" y="2660915"/>
            <a:ext cx="7200105" cy="2496277"/>
          </a:xfrm>
        </p:spPr>
        <p:txBody>
          <a:bodyPr>
            <a:normAutofit/>
          </a:bodyPr>
          <a:lstStyle>
            <a:lvl1pPr>
              <a:buNone/>
              <a:defRPr sz="3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da-DK" dirty="0"/>
              <a:t>Klik her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35696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vid baggrund til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31371" y="275167"/>
            <a:ext cx="11329259" cy="67659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5067"/>
              </a:lnSpc>
              <a:defRPr sz="4533" b="1">
                <a:latin typeface="Calibri" pitchFamily="34" charset="0"/>
              </a:defRPr>
            </a:lvl1pPr>
          </a:lstStyle>
          <a:p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220903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lede venstre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4"/>
          <p:cNvSpPr>
            <a:spLocks noGrp="1"/>
          </p:cNvSpPr>
          <p:nvPr>
            <p:ph type="body" sz="quarter" idx="10"/>
          </p:nvPr>
        </p:nvSpPr>
        <p:spPr>
          <a:xfrm>
            <a:off x="4782411" y="932722"/>
            <a:ext cx="6843251" cy="5184444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billede 6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4404784" cy="63478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675614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+ billede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4"/>
          <p:cNvSpPr>
            <a:spLocks noGrp="1"/>
          </p:cNvSpPr>
          <p:nvPr>
            <p:ph type="body" sz="quarter" idx="10"/>
          </p:nvPr>
        </p:nvSpPr>
        <p:spPr>
          <a:xfrm>
            <a:off x="495545" y="836711"/>
            <a:ext cx="6843251" cy="5280455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billede 6"/>
          <p:cNvSpPr>
            <a:spLocks noGrp="1"/>
          </p:cNvSpPr>
          <p:nvPr>
            <p:ph type="pic" sz="quarter" idx="11"/>
          </p:nvPr>
        </p:nvSpPr>
        <p:spPr>
          <a:xfrm>
            <a:off x="7787216" y="1"/>
            <a:ext cx="4404784" cy="63478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926792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0"/>
          </p:nvPr>
        </p:nvSpPr>
        <p:spPr>
          <a:xfrm>
            <a:off x="431371" y="1604798"/>
            <a:ext cx="3456384" cy="4512501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1"/>
          </p:nvPr>
        </p:nvSpPr>
        <p:spPr>
          <a:xfrm>
            <a:off x="4367810" y="1604798"/>
            <a:ext cx="7392821" cy="4512501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897927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vid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1"/>
          <p:cNvSpPr>
            <a:spLocks noGrp="1"/>
          </p:cNvSpPr>
          <p:nvPr>
            <p:ph type="title"/>
          </p:nvPr>
        </p:nvSpPr>
        <p:spPr>
          <a:xfrm>
            <a:off x="431371" y="275167"/>
            <a:ext cx="11329259" cy="75356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5067"/>
              </a:lnSpc>
              <a:defRPr sz="4533" b="1">
                <a:latin typeface="Calibri" pitchFamily="34" charset="0"/>
              </a:defRPr>
            </a:lvl1pPr>
          </a:lstStyle>
          <a:p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61213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lede hel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4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6343652"/>
          </a:xfr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2054478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hel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588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23427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</p:spPr>
      </p:pic>
      <p:sp>
        <p:nvSpPr>
          <p:cNvPr id="6" name="Pladsholder til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623393" y="2660915"/>
            <a:ext cx="7200105" cy="2496277"/>
          </a:xfrm>
        </p:spPr>
        <p:txBody>
          <a:bodyPr>
            <a:normAutofit/>
          </a:bodyPr>
          <a:lstStyle>
            <a:lvl1pPr>
              <a:buNone/>
              <a:defRPr sz="3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da-DK" dirty="0"/>
              <a:t>Klik her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14119121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vid baggrund til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31371" y="275167"/>
            <a:ext cx="11329259" cy="67659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5067"/>
              </a:lnSpc>
              <a:defRPr sz="4533" b="1">
                <a:latin typeface="Calibri" pitchFamily="34" charset="0"/>
              </a:defRPr>
            </a:lvl1pPr>
          </a:lstStyle>
          <a:p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205938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vid baggrund til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31371" y="275167"/>
            <a:ext cx="11329259" cy="67659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5067"/>
              </a:lnSpc>
              <a:defRPr sz="4533" b="1">
                <a:latin typeface="Calibri" pitchFamily="34" charset="0"/>
              </a:defRPr>
            </a:lvl1pPr>
          </a:lstStyle>
          <a:p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120857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lede venstre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4"/>
          <p:cNvSpPr>
            <a:spLocks noGrp="1"/>
          </p:cNvSpPr>
          <p:nvPr>
            <p:ph type="body" sz="quarter" idx="10"/>
          </p:nvPr>
        </p:nvSpPr>
        <p:spPr>
          <a:xfrm>
            <a:off x="4782411" y="932722"/>
            <a:ext cx="6843251" cy="5184444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billede 6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4404784" cy="63478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33817185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+ billede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4"/>
          <p:cNvSpPr>
            <a:spLocks noGrp="1"/>
          </p:cNvSpPr>
          <p:nvPr>
            <p:ph type="body" sz="quarter" idx="10"/>
          </p:nvPr>
        </p:nvSpPr>
        <p:spPr>
          <a:xfrm>
            <a:off x="495545" y="836711"/>
            <a:ext cx="6843251" cy="5280455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billede 6"/>
          <p:cNvSpPr>
            <a:spLocks noGrp="1"/>
          </p:cNvSpPr>
          <p:nvPr>
            <p:ph type="pic" sz="quarter" idx="11"/>
          </p:nvPr>
        </p:nvSpPr>
        <p:spPr>
          <a:xfrm>
            <a:off x="7787216" y="1"/>
            <a:ext cx="4404784" cy="63478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21149382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0"/>
          </p:nvPr>
        </p:nvSpPr>
        <p:spPr>
          <a:xfrm>
            <a:off x="431371" y="1604798"/>
            <a:ext cx="3456384" cy="4512501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1"/>
          </p:nvPr>
        </p:nvSpPr>
        <p:spPr>
          <a:xfrm>
            <a:off x="4367810" y="1604798"/>
            <a:ext cx="7392821" cy="4512501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7208468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vid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1"/>
          <p:cNvSpPr>
            <a:spLocks noGrp="1"/>
          </p:cNvSpPr>
          <p:nvPr>
            <p:ph type="title"/>
          </p:nvPr>
        </p:nvSpPr>
        <p:spPr>
          <a:xfrm>
            <a:off x="431371" y="275167"/>
            <a:ext cx="11329259" cy="75356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5067"/>
              </a:lnSpc>
              <a:defRPr sz="4533" b="1">
                <a:latin typeface="Calibri" pitchFamily="34" charset="0"/>
              </a:defRPr>
            </a:lvl1pPr>
          </a:lstStyle>
          <a:p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5346880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lede hel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4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6343652"/>
          </a:xfr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26977873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hel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601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lede venstre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4"/>
          <p:cNvSpPr>
            <a:spLocks noGrp="1"/>
          </p:cNvSpPr>
          <p:nvPr>
            <p:ph type="body" sz="quarter" idx="10"/>
          </p:nvPr>
        </p:nvSpPr>
        <p:spPr>
          <a:xfrm>
            <a:off x="4782411" y="932722"/>
            <a:ext cx="6843251" cy="5184444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billede 6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4404784" cy="63478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2046005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+ billede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4"/>
          <p:cNvSpPr>
            <a:spLocks noGrp="1"/>
          </p:cNvSpPr>
          <p:nvPr>
            <p:ph type="body" sz="quarter" idx="10"/>
          </p:nvPr>
        </p:nvSpPr>
        <p:spPr>
          <a:xfrm>
            <a:off x="495545" y="836711"/>
            <a:ext cx="6843251" cy="5280455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billede 6"/>
          <p:cNvSpPr>
            <a:spLocks noGrp="1"/>
          </p:cNvSpPr>
          <p:nvPr>
            <p:ph type="pic" sz="quarter" idx="11"/>
          </p:nvPr>
        </p:nvSpPr>
        <p:spPr>
          <a:xfrm>
            <a:off x="7787216" y="1"/>
            <a:ext cx="4404784" cy="63478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1311554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0"/>
          </p:nvPr>
        </p:nvSpPr>
        <p:spPr>
          <a:xfrm>
            <a:off x="431371" y="1604798"/>
            <a:ext cx="3456384" cy="4512501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1"/>
          </p:nvPr>
        </p:nvSpPr>
        <p:spPr>
          <a:xfrm>
            <a:off x="4367810" y="1604798"/>
            <a:ext cx="7392821" cy="4512501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736381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vid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1"/>
          <p:cNvSpPr>
            <a:spLocks noGrp="1"/>
          </p:cNvSpPr>
          <p:nvPr>
            <p:ph type="title"/>
          </p:nvPr>
        </p:nvSpPr>
        <p:spPr>
          <a:xfrm>
            <a:off x="431371" y="275167"/>
            <a:ext cx="11329259" cy="75356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5067"/>
              </a:lnSpc>
              <a:defRPr sz="4533" b="1">
                <a:latin typeface="Calibri" pitchFamily="34" charset="0"/>
              </a:defRPr>
            </a:lvl1pPr>
          </a:lstStyle>
          <a:p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562015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lede hel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4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6343652"/>
          </a:xfr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1305946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hel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0248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</p:spPr>
      </p:pic>
      <p:sp>
        <p:nvSpPr>
          <p:cNvPr id="6" name="Pladsholder til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623393" y="2660915"/>
            <a:ext cx="7200105" cy="2496277"/>
          </a:xfrm>
        </p:spPr>
        <p:txBody>
          <a:bodyPr>
            <a:normAutofit/>
          </a:bodyPr>
          <a:lstStyle>
            <a:lvl1pPr>
              <a:buNone/>
              <a:defRPr sz="3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da-DK" dirty="0"/>
              <a:t>Klik her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1214770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5.jpg"/><Relationship Id="rId4" Type="http://schemas.openxmlformats.org/officeDocument/2006/relationships/slideLayout" Target="../slideLayouts/slideLayout21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912CC7CD-C36C-0E45-B4B9-C4DACC09E5F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9735"/>
            <a:ext cx="12192000" cy="508265"/>
          </a:xfrm>
          <a:prstGeom prst="rect">
            <a:avLst/>
          </a:prstGeom>
        </p:spPr>
      </p:pic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31371" y="1892829"/>
            <a:ext cx="11329259" cy="4233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2" name="Title 11"/>
          <p:cNvSpPr txBox="1">
            <a:spLocks/>
          </p:cNvSpPr>
          <p:nvPr/>
        </p:nvSpPr>
        <p:spPr>
          <a:xfrm>
            <a:off x="431371" y="275166"/>
            <a:ext cx="11329259" cy="13296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Metronic Pro Bold" pitchFamily="50" charset="0"/>
                <a:ea typeface="+mj-ea"/>
                <a:cs typeface="+mj-cs"/>
              </a:defRPr>
            </a:lvl1pPr>
          </a:lstStyle>
          <a:p>
            <a:endParaRPr lang="da-DK" sz="4533"/>
          </a:p>
        </p:txBody>
      </p:sp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431371" y="275168"/>
            <a:ext cx="11329259" cy="7001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lang="da-DK" dirty="0"/>
          </a:p>
        </p:txBody>
      </p:sp>
      <p:sp>
        <p:nvSpPr>
          <p:cNvPr id="15" name="TextBox 14"/>
          <p:cNvSpPr txBox="1"/>
          <p:nvPr/>
        </p:nvSpPr>
        <p:spPr>
          <a:xfrm>
            <a:off x="386701" y="6447751"/>
            <a:ext cx="584629" cy="2974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da-DK" sz="1067" dirty="0">
                <a:solidFill>
                  <a:schemeClr val="bg1"/>
                </a:solidFill>
                <a:latin typeface="+mj-lt"/>
              </a:rPr>
              <a:t> </a:t>
            </a:r>
            <a:fld id="{59343C33-D683-BC43-ADFA-E5F2C980F81D}" type="slidenum">
              <a:rPr lang="da-DK" sz="1333" dirty="0" smtClean="0">
                <a:solidFill>
                  <a:schemeClr val="accent5"/>
                </a:solidFill>
                <a:latin typeface="+mj-lt"/>
              </a:rPr>
              <a:pPr algn="l">
                <a:lnSpc>
                  <a:spcPct val="100000"/>
                </a:lnSpc>
              </a:pPr>
              <a:t>‹nr.›</a:t>
            </a:fld>
            <a:endParaRPr lang="da-DK" sz="1333" dirty="0">
              <a:solidFill>
                <a:schemeClr val="accent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703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</p:sldLayoutIdLst>
  <p:txStyles>
    <p:titleStyle>
      <a:lvl1pPr algn="l" defTabSz="1219170" rtl="0" eaLnBrk="1" latinLnBrk="0" hangingPunct="1">
        <a:lnSpc>
          <a:spcPts val="5067"/>
        </a:lnSpc>
        <a:spcBef>
          <a:spcPct val="0"/>
        </a:spcBef>
        <a:buNone/>
        <a:defRPr sz="3800" b="1" kern="1200">
          <a:solidFill>
            <a:schemeClr val="accent2"/>
          </a:solidFill>
          <a:latin typeface="Calibri" pitchFamily="34" charset="0"/>
          <a:ea typeface="+mj-ea"/>
          <a:cs typeface="+mj-cs"/>
        </a:defRPr>
      </a:lvl1pPr>
    </p:titleStyle>
    <p:bodyStyle>
      <a:lvl1pPr marL="359824" indent="-359824" algn="l" defTabSz="1219170" rtl="0" eaLnBrk="1" latinLnBrk="0" hangingPunct="1">
        <a:spcBef>
          <a:spcPct val="20000"/>
        </a:spcBef>
        <a:buFont typeface="Arial" pitchFamily="34" charset="0"/>
        <a:buNone/>
        <a:defRPr sz="2667" kern="1200">
          <a:solidFill>
            <a:schemeClr val="tx1">
              <a:lumMod val="65000"/>
              <a:lumOff val="35000"/>
            </a:schemeClr>
          </a:solidFill>
          <a:latin typeface="Calibri" pitchFamily="34" charset="0"/>
          <a:ea typeface="+mn-ea"/>
          <a:cs typeface="+mn-cs"/>
        </a:defRPr>
      </a:lvl1pPr>
      <a:lvl2pPr marL="717533" indent="-351358" algn="l" defTabSz="121917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Calibri" pitchFamily="34" charset="0"/>
          <a:ea typeface="+mn-ea"/>
          <a:cs typeface="+mn-cs"/>
        </a:defRPr>
      </a:lvl2pPr>
      <a:lvl3pPr marL="956709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>
              <a:lumMod val="65000"/>
              <a:lumOff val="35000"/>
            </a:schemeClr>
          </a:solidFill>
          <a:latin typeface="Calibri" pitchFamily="34" charset="0"/>
          <a:ea typeface="+mn-ea"/>
          <a:cs typeface="+mn-cs"/>
        </a:defRPr>
      </a:lvl3pPr>
      <a:lvl4pPr marL="131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chemeClr val="tx1">
              <a:lumMod val="65000"/>
              <a:lumOff val="35000"/>
            </a:schemeClr>
          </a:solidFill>
          <a:latin typeface="Calibri" pitchFamily="34" charset="0"/>
          <a:ea typeface="+mn-ea"/>
          <a:cs typeface="+mn-cs"/>
        </a:defRPr>
      </a:lvl4pPr>
      <a:lvl5pPr marL="1672125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chemeClr val="tx1">
              <a:lumMod val="65000"/>
              <a:lumOff val="35000"/>
            </a:schemeClr>
          </a:solidFill>
          <a:latin typeface="Calibri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31371" y="1892829"/>
            <a:ext cx="11329259" cy="4233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2" name="Title 11"/>
          <p:cNvSpPr txBox="1">
            <a:spLocks/>
          </p:cNvSpPr>
          <p:nvPr/>
        </p:nvSpPr>
        <p:spPr>
          <a:xfrm>
            <a:off x="431371" y="275166"/>
            <a:ext cx="11329259" cy="13296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Metronic Pro Bold" pitchFamily="50" charset="0"/>
                <a:ea typeface="+mj-ea"/>
                <a:cs typeface="+mj-cs"/>
              </a:defRPr>
            </a:lvl1pPr>
          </a:lstStyle>
          <a:p>
            <a:endParaRPr lang="da-DK" sz="4533"/>
          </a:p>
        </p:txBody>
      </p:sp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431371" y="275168"/>
            <a:ext cx="11329259" cy="7001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E1A56EE0-8E65-AB44-8F36-0807D25B9A1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9735"/>
            <a:ext cx="12192000" cy="50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66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</p:sldLayoutIdLst>
  <p:txStyles>
    <p:titleStyle>
      <a:lvl1pPr algn="l" defTabSz="1219170" rtl="0" eaLnBrk="1" latinLnBrk="0" hangingPunct="1">
        <a:lnSpc>
          <a:spcPts val="5067"/>
        </a:lnSpc>
        <a:spcBef>
          <a:spcPct val="0"/>
        </a:spcBef>
        <a:buNone/>
        <a:defRPr sz="3800" b="1" kern="1200">
          <a:solidFill>
            <a:schemeClr val="accent2"/>
          </a:solidFill>
          <a:latin typeface="Calibri" pitchFamily="34" charset="0"/>
          <a:ea typeface="+mj-ea"/>
          <a:cs typeface="+mj-cs"/>
        </a:defRPr>
      </a:lvl1pPr>
    </p:titleStyle>
    <p:bodyStyle>
      <a:lvl1pPr marL="359824" indent="-359824" algn="l" defTabSz="1219170" rtl="0" eaLnBrk="1" latinLnBrk="0" hangingPunct="1">
        <a:spcBef>
          <a:spcPct val="20000"/>
        </a:spcBef>
        <a:buFont typeface="Arial" pitchFamily="34" charset="0"/>
        <a:buNone/>
        <a:defRPr sz="2667" kern="1200">
          <a:solidFill>
            <a:schemeClr val="tx1">
              <a:lumMod val="65000"/>
              <a:lumOff val="35000"/>
            </a:schemeClr>
          </a:solidFill>
          <a:latin typeface="Calibri" pitchFamily="34" charset="0"/>
          <a:ea typeface="+mn-ea"/>
          <a:cs typeface="+mn-cs"/>
        </a:defRPr>
      </a:lvl1pPr>
      <a:lvl2pPr marL="717533" indent="-351358" algn="l" defTabSz="121917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Calibri" pitchFamily="34" charset="0"/>
          <a:ea typeface="+mn-ea"/>
          <a:cs typeface="+mn-cs"/>
        </a:defRPr>
      </a:lvl2pPr>
      <a:lvl3pPr marL="956709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>
              <a:lumMod val="65000"/>
              <a:lumOff val="35000"/>
            </a:schemeClr>
          </a:solidFill>
          <a:latin typeface="Calibri" pitchFamily="34" charset="0"/>
          <a:ea typeface="+mn-ea"/>
          <a:cs typeface="+mn-cs"/>
        </a:defRPr>
      </a:lvl3pPr>
      <a:lvl4pPr marL="131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chemeClr val="tx1">
              <a:lumMod val="65000"/>
              <a:lumOff val="35000"/>
            </a:schemeClr>
          </a:solidFill>
          <a:latin typeface="Calibri" pitchFamily="34" charset="0"/>
          <a:ea typeface="+mn-ea"/>
          <a:cs typeface="+mn-cs"/>
        </a:defRPr>
      </a:lvl4pPr>
      <a:lvl5pPr marL="1672125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chemeClr val="tx1">
              <a:lumMod val="65000"/>
              <a:lumOff val="35000"/>
            </a:schemeClr>
          </a:solidFill>
          <a:latin typeface="Calibri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31371" y="1892829"/>
            <a:ext cx="11329259" cy="4119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2" name="Title 11"/>
          <p:cNvSpPr txBox="1">
            <a:spLocks/>
          </p:cNvSpPr>
          <p:nvPr/>
        </p:nvSpPr>
        <p:spPr>
          <a:xfrm>
            <a:off x="431371" y="275166"/>
            <a:ext cx="11329259" cy="13296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Metronic Pro Bold" pitchFamily="50" charset="0"/>
                <a:ea typeface="+mj-ea"/>
                <a:cs typeface="+mj-cs"/>
              </a:defRPr>
            </a:lvl1pPr>
          </a:lstStyle>
          <a:p>
            <a:endParaRPr lang="da-DK" sz="4533"/>
          </a:p>
        </p:txBody>
      </p:sp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431371" y="275168"/>
            <a:ext cx="11329259" cy="7001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46969B50-B5DF-D943-BB92-224F7189AA0F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3091"/>
            <a:ext cx="12192000" cy="50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92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1219170" rtl="0" eaLnBrk="1" latinLnBrk="0" hangingPunct="1">
        <a:lnSpc>
          <a:spcPts val="5067"/>
        </a:lnSpc>
        <a:spcBef>
          <a:spcPct val="0"/>
        </a:spcBef>
        <a:buNone/>
        <a:defRPr sz="3800" b="1" kern="1200">
          <a:solidFill>
            <a:schemeClr val="accent2"/>
          </a:solidFill>
          <a:latin typeface="Calibri" pitchFamily="34" charset="0"/>
          <a:ea typeface="+mj-ea"/>
          <a:cs typeface="+mj-cs"/>
        </a:defRPr>
      </a:lvl1pPr>
    </p:titleStyle>
    <p:bodyStyle>
      <a:lvl1pPr marL="359824" indent="-359824" algn="l" defTabSz="1219170" rtl="0" eaLnBrk="1" latinLnBrk="0" hangingPunct="1">
        <a:spcBef>
          <a:spcPct val="20000"/>
        </a:spcBef>
        <a:buFont typeface="Arial" pitchFamily="34" charset="0"/>
        <a:buNone/>
        <a:defRPr sz="2667" kern="1200">
          <a:solidFill>
            <a:schemeClr val="tx1">
              <a:lumMod val="65000"/>
              <a:lumOff val="35000"/>
            </a:schemeClr>
          </a:solidFill>
          <a:latin typeface="Calibri" pitchFamily="34" charset="0"/>
          <a:ea typeface="+mn-ea"/>
          <a:cs typeface="+mn-cs"/>
        </a:defRPr>
      </a:lvl1pPr>
      <a:lvl2pPr marL="717533" indent="-351358" algn="l" defTabSz="121917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Calibri" pitchFamily="34" charset="0"/>
          <a:ea typeface="+mn-ea"/>
          <a:cs typeface="+mn-cs"/>
        </a:defRPr>
      </a:lvl2pPr>
      <a:lvl3pPr marL="956709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>
              <a:lumMod val="65000"/>
              <a:lumOff val="35000"/>
            </a:schemeClr>
          </a:solidFill>
          <a:latin typeface="Calibri" pitchFamily="34" charset="0"/>
          <a:ea typeface="+mn-ea"/>
          <a:cs typeface="+mn-cs"/>
        </a:defRPr>
      </a:lvl3pPr>
      <a:lvl4pPr marL="131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chemeClr val="tx1">
              <a:lumMod val="65000"/>
              <a:lumOff val="35000"/>
            </a:schemeClr>
          </a:solidFill>
          <a:latin typeface="Calibri" pitchFamily="34" charset="0"/>
          <a:ea typeface="+mn-ea"/>
          <a:cs typeface="+mn-cs"/>
        </a:defRPr>
      </a:lvl4pPr>
      <a:lvl5pPr marL="1672125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chemeClr val="tx1">
              <a:lumMod val="65000"/>
              <a:lumOff val="35000"/>
            </a:schemeClr>
          </a:solidFill>
          <a:latin typeface="Calibri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2E23F91F-F641-654B-B2BC-24E94E227A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393" y="1282149"/>
            <a:ext cx="7200105" cy="387504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da-DK" sz="5800" dirty="0" err="1"/>
              <a:t>Creating</a:t>
            </a:r>
            <a:r>
              <a:rPr lang="da-DK" sz="5800" dirty="0"/>
              <a:t> the </a:t>
            </a:r>
            <a:r>
              <a:rPr lang="da-DK" sz="5800" dirty="0" err="1"/>
              <a:t>perfect</a:t>
            </a:r>
            <a:r>
              <a:rPr lang="da-DK" sz="5800" dirty="0"/>
              <a:t> user </a:t>
            </a:r>
            <a:r>
              <a:rPr lang="da-DK" sz="5800" dirty="0" err="1"/>
              <a:t>experience</a:t>
            </a:r>
            <a:r>
              <a:rPr lang="da-DK" sz="5800" dirty="0"/>
              <a:t> </a:t>
            </a:r>
            <a:r>
              <a:rPr lang="da-DK" sz="5800" dirty="0" err="1"/>
              <a:t>both</a:t>
            </a:r>
            <a:r>
              <a:rPr lang="da-DK" sz="5800" dirty="0"/>
              <a:t> online and offline</a:t>
            </a:r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r>
              <a:rPr lang="da-DK" sz="3000" b="0" dirty="0"/>
              <a:t>…yes, </a:t>
            </a:r>
            <a:r>
              <a:rPr lang="da-DK" sz="3000" b="0" dirty="0" err="1"/>
              <a:t>we</a:t>
            </a:r>
            <a:r>
              <a:rPr lang="da-DK" sz="3000" b="0" dirty="0"/>
              <a:t> </a:t>
            </a:r>
            <a:r>
              <a:rPr lang="da-DK" sz="3000" b="0" dirty="0" err="1"/>
              <a:t>also</a:t>
            </a:r>
            <a:r>
              <a:rPr lang="da-DK" sz="3000" b="0" dirty="0"/>
              <a:t> </a:t>
            </a:r>
            <a:r>
              <a:rPr lang="da-DK" sz="3000" b="0" dirty="0" err="1"/>
              <a:t>believe</a:t>
            </a:r>
            <a:r>
              <a:rPr lang="da-DK" sz="3000" b="0" dirty="0"/>
              <a:t> in </a:t>
            </a:r>
            <a:r>
              <a:rPr lang="da-DK" sz="3000" b="0" dirty="0" err="1"/>
              <a:t>unicorns</a:t>
            </a:r>
            <a:endParaRPr lang="da-DK" sz="3000" b="0" dirty="0"/>
          </a:p>
          <a:p>
            <a:pPr algn="ctr"/>
            <a:endParaRPr lang="da-DK" sz="3000" b="0" dirty="0"/>
          </a:p>
          <a:p>
            <a:pPr algn="ctr"/>
            <a:r>
              <a:rPr lang="da-DK" sz="3000" b="0" dirty="0"/>
              <a:t>Flemming R. </a:t>
            </a:r>
            <a:r>
              <a:rPr lang="da-DK" sz="3000" b="0"/>
              <a:t>Kristensen, CMO, </a:t>
            </a:r>
            <a:r>
              <a:rPr lang="da-DK" sz="3000" b="0" dirty="0"/>
              <a:t>Krifa</a:t>
            </a:r>
          </a:p>
        </p:txBody>
      </p:sp>
    </p:spTree>
    <p:extLst>
      <p:ext uri="{BB962C8B-B14F-4D97-AF65-F5344CB8AC3E}">
        <p14:creationId xmlns:p14="http://schemas.microsoft.com/office/powerpoint/2010/main" val="4014366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5579826" y="1892829"/>
            <a:ext cx="6180804" cy="4233335"/>
          </a:xfrm>
        </p:spPr>
        <p:txBody>
          <a:bodyPr/>
          <a:lstStyle/>
          <a:p>
            <a:pPr marL="0" indent="0"/>
            <a:r>
              <a:rPr lang="en-US" dirty="0"/>
              <a:t>What have you done to make marketing automation the new normal inside your organization?</a:t>
            </a:r>
            <a:endParaRPr lang="da-DK" dirty="0"/>
          </a:p>
          <a:p>
            <a:endParaRPr lang="da-DK" dirty="0"/>
          </a:p>
          <a:p>
            <a:r>
              <a:rPr lang="da-DK" dirty="0" err="1"/>
              <a:t>Do’s</a:t>
            </a:r>
            <a:r>
              <a:rPr lang="da-DK" dirty="0"/>
              <a:t> and </a:t>
            </a:r>
            <a:r>
              <a:rPr lang="da-DK" dirty="0" err="1"/>
              <a:t>don’ts</a:t>
            </a:r>
            <a:r>
              <a:rPr lang="da-DK" dirty="0"/>
              <a:t>..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579826" y="275167"/>
            <a:ext cx="6287481" cy="676597"/>
          </a:xfrm>
        </p:spPr>
        <p:txBody>
          <a:bodyPr/>
          <a:lstStyle/>
          <a:p>
            <a:r>
              <a:rPr lang="da-DK" dirty="0" err="1"/>
              <a:t>Question</a:t>
            </a:r>
            <a:endParaRPr lang="da-DK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6262F595-65AD-46C6-A0C9-86B913F3E3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32"/>
          <a:stretch/>
        </p:blipFill>
        <p:spPr>
          <a:xfrm>
            <a:off x="-3091543" y="-496956"/>
            <a:ext cx="79418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948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431371" y="1892829"/>
            <a:ext cx="5664629" cy="4233335"/>
          </a:xfrm>
        </p:spPr>
        <p:txBody>
          <a:bodyPr/>
          <a:lstStyle/>
          <a:p>
            <a:pPr marL="0" indent="0"/>
            <a:endParaRPr lang="da-DK" dirty="0"/>
          </a:p>
          <a:p>
            <a:pPr marL="0" indent="0"/>
            <a:r>
              <a:rPr lang="da-DK" b="1" dirty="0" err="1"/>
              <a:t>Before</a:t>
            </a:r>
            <a:r>
              <a:rPr lang="da-DK" b="1" dirty="0"/>
              <a:t>: </a:t>
            </a:r>
            <a:r>
              <a:rPr lang="da-DK" dirty="0"/>
              <a:t>All e-mails </a:t>
            </a:r>
            <a:r>
              <a:rPr lang="da-DK" dirty="0" err="1"/>
              <a:t>were</a:t>
            </a:r>
            <a:r>
              <a:rPr lang="da-DK" dirty="0"/>
              <a:t> </a:t>
            </a:r>
            <a:r>
              <a:rPr lang="da-DK" dirty="0" err="1"/>
              <a:t>triggered</a:t>
            </a:r>
            <a:r>
              <a:rPr lang="da-DK" dirty="0"/>
              <a:t> by </a:t>
            </a:r>
            <a:r>
              <a:rPr lang="da-DK" dirty="0" err="1"/>
              <a:t>us</a:t>
            </a:r>
            <a:endParaRPr lang="da-DK" dirty="0"/>
          </a:p>
          <a:p>
            <a:pPr marL="0" indent="0"/>
            <a:endParaRPr lang="da-DK" dirty="0"/>
          </a:p>
          <a:p>
            <a:pPr marL="0" indent="0"/>
            <a:r>
              <a:rPr lang="da-DK" b="1" dirty="0" err="1"/>
              <a:t>After</a:t>
            </a:r>
            <a:r>
              <a:rPr lang="da-DK" b="1" dirty="0"/>
              <a:t>:</a:t>
            </a:r>
            <a:r>
              <a:rPr lang="da-DK" dirty="0"/>
              <a:t> E-mails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triggered</a:t>
            </a:r>
            <a:r>
              <a:rPr lang="da-DK" dirty="0"/>
              <a:t> by the recipient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31371" y="244970"/>
            <a:ext cx="6287481" cy="676597"/>
          </a:xfrm>
        </p:spPr>
        <p:txBody>
          <a:bodyPr/>
          <a:lstStyle/>
          <a:p>
            <a:r>
              <a:rPr lang="da-DK" dirty="0"/>
              <a:t>‘I </a:t>
            </a:r>
            <a:r>
              <a:rPr lang="da-DK" dirty="0" err="1"/>
              <a:t>think</a:t>
            </a:r>
            <a:r>
              <a:rPr lang="da-DK" dirty="0"/>
              <a:t>…’ and </a:t>
            </a:r>
            <a:r>
              <a:rPr lang="da-DK" dirty="0" err="1"/>
              <a:t>therefore</a:t>
            </a:r>
            <a:r>
              <a:rPr lang="da-DK" dirty="0"/>
              <a:t>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are…but</a:t>
            </a:r>
            <a:r>
              <a:rPr lang="da-DK" dirty="0"/>
              <a:t> data </a:t>
            </a:r>
            <a:r>
              <a:rPr lang="da-DK" dirty="0" err="1"/>
              <a:t>wins</a:t>
            </a:r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0AADAD77-2F00-4BAF-837F-E6E7D05F90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6508376" y="-220763"/>
            <a:ext cx="6096000" cy="656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767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431371" y="1892829"/>
            <a:ext cx="5664629" cy="4233335"/>
          </a:xfrm>
        </p:spPr>
        <p:txBody>
          <a:bodyPr/>
          <a:lstStyle/>
          <a:p>
            <a:pPr marL="0" indent="0"/>
            <a:r>
              <a:rPr lang="en-US" dirty="0"/>
              <a:t>I wish a could present rainbows, glitter and champagne…</a:t>
            </a:r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31371" y="244970"/>
            <a:ext cx="6287481" cy="676597"/>
          </a:xfrm>
        </p:spPr>
        <p:txBody>
          <a:bodyPr/>
          <a:lstStyle/>
          <a:p>
            <a:r>
              <a:rPr lang="da-DK" dirty="0"/>
              <a:t>From BMA to AMA…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142E050-3458-4F50-B522-205C73708B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13" r="5108"/>
          <a:stretch/>
        </p:blipFill>
        <p:spPr>
          <a:xfrm>
            <a:off x="6096000" y="-94517"/>
            <a:ext cx="6455679" cy="644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302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431371" y="1892829"/>
            <a:ext cx="5664629" cy="4233335"/>
          </a:xfrm>
        </p:spPr>
        <p:txBody>
          <a:bodyPr/>
          <a:lstStyle/>
          <a:p>
            <a:pPr marL="0" indent="0"/>
            <a:r>
              <a:rPr lang="da-DK" b="1" dirty="0"/>
              <a:t>2018</a:t>
            </a:r>
          </a:p>
          <a:p>
            <a:pPr marL="0" indent="0"/>
            <a:r>
              <a:rPr lang="en-US" dirty="0"/>
              <a:t>Letters were written, packed and sent by snail mail. 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The same people who got the letter received a phone call. </a:t>
            </a:r>
            <a:endParaRPr lang="da-DK" dirty="0"/>
          </a:p>
          <a:p>
            <a:pPr marL="0" indent="0"/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31371" y="244970"/>
            <a:ext cx="6287481" cy="676597"/>
          </a:xfrm>
        </p:spPr>
        <p:txBody>
          <a:bodyPr/>
          <a:lstStyle/>
          <a:p>
            <a:r>
              <a:rPr lang="da-DK" dirty="0"/>
              <a:t>Imagine </a:t>
            </a:r>
            <a:r>
              <a:rPr lang="da-DK" dirty="0" err="1"/>
              <a:t>this</a:t>
            </a:r>
            <a:r>
              <a:rPr lang="da-DK" dirty="0"/>
              <a:t> in a not so</a:t>
            </a:r>
            <a:br>
              <a:rPr lang="da-DK" dirty="0"/>
            </a:br>
            <a:r>
              <a:rPr lang="da-DK" dirty="0"/>
              <a:t>distant </a:t>
            </a:r>
            <a:r>
              <a:rPr lang="da-DK" dirty="0" err="1"/>
              <a:t>past</a:t>
            </a:r>
            <a:r>
              <a:rPr lang="da-DK" dirty="0"/>
              <a:t>…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8C22EED8-D3F9-4796-A61B-510D153AA3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1"/>
          <a:stretch/>
        </p:blipFill>
        <p:spPr>
          <a:xfrm>
            <a:off x="6385355" y="-56246"/>
            <a:ext cx="6422707" cy="640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42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5691837" y="1774495"/>
            <a:ext cx="5664629" cy="4233335"/>
          </a:xfrm>
        </p:spPr>
        <p:txBody>
          <a:bodyPr/>
          <a:lstStyle/>
          <a:p>
            <a:r>
              <a:rPr lang="en-US" b="1" dirty="0"/>
              <a:t>Spring 2019</a:t>
            </a:r>
            <a:endParaRPr lang="da-DK" dirty="0"/>
          </a:p>
          <a:p>
            <a:pPr marL="0" indent="0"/>
            <a:r>
              <a:rPr lang="en-US" dirty="0"/>
              <a:t>The physical letter was replaced by an e-mail. Oh joy!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Some people, but not all, still got a phone call.</a:t>
            </a:r>
            <a:endParaRPr lang="da-DK" dirty="0"/>
          </a:p>
          <a:p>
            <a:pPr marL="0" indent="0"/>
            <a:endParaRPr lang="da-DK" dirty="0"/>
          </a:p>
          <a:p>
            <a:pPr marL="0" indent="0"/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691837" y="244970"/>
            <a:ext cx="6287481" cy="676597"/>
          </a:xfrm>
        </p:spPr>
        <p:txBody>
          <a:bodyPr/>
          <a:lstStyle/>
          <a:p>
            <a:r>
              <a:rPr lang="da-DK" dirty="0" err="1"/>
              <a:t>Closer</a:t>
            </a:r>
            <a:r>
              <a:rPr lang="da-DK" dirty="0"/>
              <a:t> to the </a:t>
            </a:r>
            <a:r>
              <a:rPr lang="da-DK" dirty="0" err="1"/>
              <a:t>dream</a:t>
            </a:r>
            <a:r>
              <a:rPr lang="da-DK" dirty="0"/>
              <a:t>…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6F1428FA-0C50-4E4D-8FC1-CDDD03E49E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64"/>
          <a:stretch/>
        </p:blipFill>
        <p:spPr>
          <a:xfrm>
            <a:off x="-3683680" y="-247426"/>
            <a:ext cx="8911896" cy="661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004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259C80BC-C329-45FB-B69B-03B1DCEDEA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1269" r="1188" b="-1"/>
          <a:stretch/>
        </p:blipFill>
        <p:spPr>
          <a:xfrm>
            <a:off x="5656952" y="1892829"/>
            <a:ext cx="6210370" cy="3832110"/>
          </a:xfrm>
          <a:prstGeom prst="rect">
            <a:avLst/>
          </a:prstGeom>
        </p:spPr>
      </p:pic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431371" y="1892829"/>
            <a:ext cx="5664629" cy="4233335"/>
          </a:xfrm>
        </p:spPr>
        <p:txBody>
          <a:bodyPr/>
          <a:lstStyle/>
          <a:p>
            <a:r>
              <a:rPr lang="en-US" b="1" dirty="0"/>
              <a:t>Autumn 2019</a:t>
            </a:r>
            <a:endParaRPr lang="da-DK" dirty="0"/>
          </a:p>
          <a:p>
            <a:pPr marL="0" indent="0"/>
            <a:r>
              <a:rPr lang="en-US" dirty="0"/>
              <a:t>100% automation – and omnichannel. Yay! </a:t>
            </a:r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da-DK" dirty="0"/>
          </a:p>
          <a:p>
            <a:pPr marL="0" indent="0"/>
            <a:endParaRPr lang="da-DK" dirty="0"/>
          </a:p>
          <a:p>
            <a:pPr marL="0" indent="0"/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31371" y="244970"/>
            <a:ext cx="6287481" cy="676597"/>
          </a:xfrm>
        </p:spPr>
        <p:txBody>
          <a:bodyPr/>
          <a:lstStyle/>
          <a:p>
            <a:r>
              <a:rPr lang="da-DK" dirty="0"/>
              <a:t>And the </a:t>
            </a:r>
            <a:r>
              <a:rPr lang="da-DK" dirty="0" err="1"/>
              <a:t>crowd</a:t>
            </a:r>
            <a:r>
              <a:rPr lang="da-DK" dirty="0"/>
              <a:t> </a:t>
            </a:r>
            <a:r>
              <a:rPr lang="da-DK" dirty="0" err="1"/>
              <a:t>goes</a:t>
            </a:r>
            <a:r>
              <a:rPr lang="da-DK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20120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431371" y="1312332"/>
            <a:ext cx="5664629" cy="4776496"/>
          </a:xfrm>
        </p:spPr>
        <p:txBody>
          <a:bodyPr>
            <a:normAutofit/>
          </a:bodyPr>
          <a:lstStyle/>
          <a:p>
            <a:pPr marL="0" indent="0"/>
            <a:r>
              <a:rPr lang="da-DK" dirty="0"/>
              <a:t>…</a:t>
            </a:r>
            <a:r>
              <a:rPr lang="da-DK" dirty="0" err="1"/>
              <a:t>said</a:t>
            </a:r>
            <a:r>
              <a:rPr lang="da-DK" dirty="0"/>
              <a:t> the </a:t>
            </a:r>
            <a:r>
              <a:rPr lang="da-DK" dirty="0" err="1"/>
              <a:t>impatient</a:t>
            </a:r>
            <a:r>
              <a:rPr lang="da-DK" dirty="0"/>
              <a:t> CMO … I </a:t>
            </a:r>
            <a:r>
              <a:rPr lang="da-DK" dirty="0" err="1"/>
              <a:t>mean</a:t>
            </a:r>
            <a:r>
              <a:rPr lang="da-DK" dirty="0"/>
              <a:t>… teenager on the </a:t>
            </a:r>
            <a:r>
              <a:rPr lang="da-DK" dirty="0" err="1"/>
              <a:t>backseat</a:t>
            </a:r>
            <a:endParaRPr lang="da-DK" dirty="0"/>
          </a:p>
          <a:p>
            <a:pPr marL="0" indent="0"/>
            <a:endParaRPr lang="da-DK" b="1" dirty="0"/>
          </a:p>
          <a:p>
            <a:pPr marL="0" indent="0"/>
            <a:r>
              <a:rPr lang="da-DK" b="1" dirty="0"/>
              <a:t>Do </a:t>
            </a:r>
            <a:r>
              <a:rPr lang="da-DK" b="1" dirty="0" err="1"/>
              <a:t>we</a:t>
            </a:r>
            <a:r>
              <a:rPr lang="da-DK" b="1" dirty="0"/>
              <a:t> ever </a:t>
            </a:r>
            <a:r>
              <a:rPr lang="da-DK" b="1" dirty="0" err="1"/>
              <a:t>get</a:t>
            </a:r>
            <a:r>
              <a:rPr lang="da-DK" b="1" dirty="0"/>
              <a:t> </a:t>
            </a:r>
            <a:r>
              <a:rPr lang="da-DK" b="1" dirty="0" err="1"/>
              <a:t>there</a:t>
            </a:r>
            <a:r>
              <a:rPr lang="da-DK" b="1" dirty="0"/>
              <a:t>?</a:t>
            </a:r>
          </a:p>
          <a:p>
            <a:pPr marL="0" indent="0"/>
            <a:endParaRPr lang="da-DK" b="1" dirty="0"/>
          </a:p>
          <a:p>
            <a:pPr marL="0" indent="0"/>
            <a:r>
              <a:rPr lang="da-DK" dirty="0" err="1"/>
              <a:t>Our</a:t>
            </a:r>
            <a:r>
              <a:rPr lang="da-DK" dirty="0"/>
              <a:t> </a:t>
            </a:r>
            <a:r>
              <a:rPr lang="da-DK" dirty="0" err="1"/>
              <a:t>dream</a:t>
            </a:r>
            <a:r>
              <a:rPr lang="da-DK" dirty="0"/>
              <a:t> 2.0</a:t>
            </a:r>
            <a:endParaRPr lang="en-US" dirty="0"/>
          </a:p>
          <a:p>
            <a:endParaRPr lang="en-US" b="1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da-DK" dirty="0"/>
          </a:p>
          <a:p>
            <a:pPr marL="0" indent="0"/>
            <a:endParaRPr lang="da-DK" dirty="0"/>
          </a:p>
          <a:p>
            <a:pPr marL="0" indent="0"/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31371" y="244970"/>
            <a:ext cx="6287481" cy="676597"/>
          </a:xfrm>
        </p:spPr>
        <p:txBody>
          <a:bodyPr/>
          <a:lstStyle/>
          <a:p>
            <a:r>
              <a:rPr lang="da-DK" dirty="0"/>
              <a:t>Are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there</a:t>
            </a:r>
            <a:r>
              <a:rPr lang="da-DK" dirty="0"/>
              <a:t> </a:t>
            </a:r>
            <a:r>
              <a:rPr lang="da-DK" dirty="0" err="1"/>
              <a:t>yet</a:t>
            </a:r>
            <a:r>
              <a:rPr lang="da-DK" dirty="0"/>
              <a:t>…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75ACF282-7EF9-4501-AF79-EEA8D84C9F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3" r="6322"/>
          <a:stretch/>
        </p:blipFill>
        <p:spPr>
          <a:xfrm>
            <a:off x="6651812" y="-101"/>
            <a:ext cx="5540188" cy="635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0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dsholder til billede 3">
            <a:extLst>
              <a:ext uri="{FF2B5EF4-FFF2-40B4-BE49-F238E27FC236}">
                <a16:creationId xmlns:a16="http://schemas.microsoft.com/office/drawing/2014/main" id="{610658B7-2DB5-4939-9770-88B5D1A66C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" r="1952"/>
          <a:stretch>
            <a:fillRect/>
          </a:stretch>
        </p:blipFill>
        <p:spPr>
          <a:xfrm>
            <a:off x="0" y="10758"/>
            <a:ext cx="12192000" cy="6343652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539343" y="1998466"/>
            <a:ext cx="5341900" cy="1336404"/>
          </a:xfrm>
        </p:spPr>
        <p:txBody>
          <a:bodyPr/>
          <a:lstStyle/>
          <a:p>
            <a:r>
              <a:rPr lang="da-DK" sz="8000" dirty="0" err="1"/>
              <a:t>Questions</a:t>
            </a:r>
            <a:r>
              <a:rPr lang="da-DK" sz="8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24269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431371" y="1892829"/>
            <a:ext cx="5664629" cy="423333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Introducing marketing automation in an organization</a:t>
            </a:r>
            <a:endParaRPr lang="da-DK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From ‘triggered by us’ to ‘triggered by you’</a:t>
            </a:r>
            <a:endParaRPr lang="da-DK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Offline vs. online – why MA makes sense </a:t>
            </a:r>
            <a:endParaRPr lang="da-DK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Challenges – why change?</a:t>
            </a:r>
            <a:endParaRPr lang="da-DK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Our dream 2.0</a:t>
            </a:r>
            <a:endParaRPr lang="da-DK" dirty="0"/>
          </a:p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31371" y="244970"/>
            <a:ext cx="6287481" cy="676597"/>
          </a:xfrm>
        </p:spPr>
        <p:txBody>
          <a:bodyPr/>
          <a:lstStyle/>
          <a:p>
            <a:r>
              <a:rPr lang="da-DK" dirty="0"/>
              <a:t>Agenda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BEAF23A5-2512-4CD8-8764-D914DAFBE1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8" r="18034"/>
          <a:stretch/>
        </p:blipFill>
        <p:spPr>
          <a:xfrm>
            <a:off x="6377609" y="-49695"/>
            <a:ext cx="5883965" cy="640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956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331965" y="1892829"/>
            <a:ext cx="6180804" cy="4233335"/>
          </a:xfrm>
        </p:spPr>
        <p:txBody>
          <a:bodyPr>
            <a:normAutofit/>
          </a:bodyPr>
          <a:lstStyle/>
          <a:p>
            <a:pPr marL="0" indent="0"/>
            <a:endParaRPr lang="da-DK" dirty="0"/>
          </a:p>
          <a:p>
            <a:endParaRPr lang="da-DK" dirty="0"/>
          </a:p>
          <a:p>
            <a:pPr marL="55032" indent="0"/>
            <a:r>
              <a:rPr lang="en-US" dirty="0"/>
              <a:t>Yes, it is every CMOs dream scenario – </a:t>
            </a:r>
          </a:p>
          <a:p>
            <a:pPr marL="55032" indent="0"/>
            <a:r>
              <a:rPr lang="en-US" dirty="0"/>
              <a:t>no, it does not happen overnight.</a:t>
            </a:r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54482" y="285107"/>
            <a:ext cx="6287481" cy="676597"/>
          </a:xfrm>
        </p:spPr>
        <p:txBody>
          <a:bodyPr/>
          <a:lstStyle/>
          <a:p>
            <a:r>
              <a:rPr lang="da-DK" dirty="0" err="1"/>
              <a:t>Introducing</a:t>
            </a:r>
            <a:r>
              <a:rPr lang="da-DK" dirty="0"/>
              <a:t> marketing automation in an organisation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5BDEE092-5970-4615-8752-2342B9AD35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9" r="8552" b="5255"/>
          <a:stretch/>
        </p:blipFill>
        <p:spPr>
          <a:xfrm>
            <a:off x="6780903" y="-150607"/>
            <a:ext cx="5411097" cy="649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577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5579826" y="1892829"/>
            <a:ext cx="6180804" cy="4233335"/>
          </a:xfrm>
        </p:spPr>
        <p:txBody>
          <a:bodyPr/>
          <a:lstStyle/>
          <a:p>
            <a:pPr marL="0" indent="0"/>
            <a:r>
              <a:rPr lang="en-US" dirty="0"/>
              <a:t>We want relevant, automated communication by customer behavior.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So, where to begin?</a:t>
            </a:r>
            <a:endParaRPr lang="da-DK" dirty="0"/>
          </a:p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579826" y="275167"/>
            <a:ext cx="6287481" cy="676597"/>
          </a:xfrm>
        </p:spPr>
        <p:txBody>
          <a:bodyPr/>
          <a:lstStyle/>
          <a:p>
            <a:r>
              <a:rPr lang="da-DK" dirty="0" err="1"/>
              <a:t>Our</a:t>
            </a:r>
            <a:r>
              <a:rPr lang="da-DK" dirty="0"/>
              <a:t> </a:t>
            </a:r>
            <a:r>
              <a:rPr lang="da-DK" dirty="0" err="1"/>
              <a:t>dream</a:t>
            </a:r>
            <a:endParaRPr lang="da-DK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6262F595-65AD-46C6-A0C9-86B913F3E3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32"/>
          <a:stretch/>
        </p:blipFill>
        <p:spPr>
          <a:xfrm>
            <a:off x="-3399656" y="-506895"/>
            <a:ext cx="79418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043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5579826" y="1892829"/>
            <a:ext cx="6180804" cy="4233335"/>
          </a:xfrm>
        </p:spPr>
        <p:txBody>
          <a:bodyPr/>
          <a:lstStyle/>
          <a:p>
            <a:pPr marL="0" indent="0"/>
            <a:r>
              <a:rPr lang="en-US" dirty="0"/>
              <a:t>We bought </a:t>
            </a:r>
            <a:r>
              <a:rPr lang="en-US" dirty="0" err="1"/>
              <a:t>Agillic</a:t>
            </a:r>
            <a:r>
              <a:rPr lang="en-US" dirty="0"/>
              <a:t> – a fancy marketing automation system</a:t>
            </a:r>
            <a:endParaRPr lang="da-DK" dirty="0"/>
          </a:p>
          <a:p>
            <a:endParaRPr lang="da-DK" dirty="0"/>
          </a:p>
          <a:p>
            <a:pPr marL="0" indent="0"/>
            <a:r>
              <a:rPr lang="da-DK" dirty="0"/>
              <a:t>…</a:t>
            </a:r>
            <a:r>
              <a:rPr lang="en-US" dirty="0"/>
              <a:t>can you feel the success knocking on your door a week later?</a:t>
            </a:r>
            <a:endParaRPr lang="da-DK" dirty="0"/>
          </a:p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579826" y="275167"/>
            <a:ext cx="6287481" cy="676597"/>
          </a:xfrm>
        </p:spPr>
        <p:txBody>
          <a:bodyPr/>
          <a:lstStyle/>
          <a:p>
            <a:r>
              <a:rPr lang="en-US" dirty="0"/>
              <a:t>What did we do?</a:t>
            </a:r>
            <a:endParaRPr lang="da-DK" dirty="0"/>
          </a:p>
        </p:txBody>
      </p:sp>
      <p:pic>
        <p:nvPicPr>
          <p:cNvPr id="6" name="Pladsholder til billede 3">
            <a:extLst>
              <a:ext uri="{FF2B5EF4-FFF2-40B4-BE49-F238E27FC236}">
                <a16:creationId xmlns:a16="http://schemas.microsoft.com/office/drawing/2014/main" id="{1BB018C1-6A32-4EAD-B1F1-C374966177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36" r="33736"/>
          <a:stretch>
            <a:fillRect/>
          </a:stretch>
        </p:blipFill>
        <p:spPr>
          <a:xfrm>
            <a:off x="0" y="-651789"/>
            <a:ext cx="4856453" cy="69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911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02161" y="344729"/>
            <a:ext cx="6287481" cy="676597"/>
          </a:xfrm>
        </p:spPr>
        <p:txBody>
          <a:bodyPr/>
          <a:lstStyle/>
          <a:p>
            <a:r>
              <a:rPr lang="en-US" dirty="0"/>
              <a:t>What really happened…</a:t>
            </a:r>
            <a:endParaRPr lang="da-DK" dirty="0"/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64157B13-B6A8-43A8-BC61-AC5ECAC65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70" y="1312332"/>
            <a:ext cx="11329259" cy="4233335"/>
          </a:xfrm>
        </p:spPr>
        <p:txBody>
          <a:bodyPr/>
          <a:lstStyle/>
          <a:p>
            <a:r>
              <a:rPr lang="da-DK" dirty="0"/>
              <a:t>New systems –&gt; new </a:t>
            </a:r>
            <a:r>
              <a:rPr lang="da-DK" dirty="0" err="1"/>
              <a:t>processes</a:t>
            </a:r>
            <a:r>
              <a:rPr lang="da-DK" dirty="0"/>
              <a:t>.</a:t>
            </a:r>
          </a:p>
          <a:p>
            <a:endParaRPr lang="da-DK" dirty="0"/>
          </a:p>
          <a:p>
            <a:r>
              <a:rPr lang="da-DK" dirty="0"/>
              <a:t>…and </a:t>
            </a:r>
            <a:r>
              <a:rPr lang="da-DK" dirty="0" err="1"/>
              <a:t>success</a:t>
            </a:r>
            <a:r>
              <a:rPr lang="da-DK" dirty="0"/>
              <a:t> as </a:t>
            </a:r>
            <a:r>
              <a:rPr lang="da-DK" dirty="0" err="1"/>
              <a:t>well</a:t>
            </a:r>
            <a:r>
              <a:rPr lang="da-DK" dirty="0"/>
              <a:t> as </a:t>
            </a:r>
            <a:r>
              <a:rPr lang="da-DK" dirty="0" err="1"/>
              <a:t>errors</a:t>
            </a:r>
            <a:r>
              <a:rPr lang="da-DK" dirty="0"/>
              <a:t>.</a:t>
            </a:r>
          </a:p>
          <a:p>
            <a:endParaRPr lang="da-DK" dirty="0"/>
          </a:p>
          <a:p>
            <a:r>
              <a:rPr lang="da-DK" dirty="0"/>
              <a:t>And </a:t>
            </a:r>
            <a:r>
              <a:rPr lang="da-DK" dirty="0" err="1"/>
              <a:t>suddenly</a:t>
            </a:r>
            <a:r>
              <a:rPr lang="da-DK" dirty="0"/>
              <a:t> </a:t>
            </a:r>
            <a:r>
              <a:rPr lang="da-DK" dirty="0" err="1"/>
              <a:t>you</a:t>
            </a:r>
            <a:r>
              <a:rPr lang="da-DK" dirty="0"/>
              <a:t> have sent 1.8 </a:t>
            </a:r>
            <a:r>
              <a:rPr lang="da-DK" dirty="0" err="1"/>
              <a:t>mio</a:t>
            </a:r>
            <a:r>
              <a:rPr lang="da-DK" dirty="0"/>
              <a:t> mails </a:t>
            </a:r>
          </a:p>
          <a:p>
            <a:r>
              <a:rPr lang="da-DK" dirty="0"/>
              <a:t>in </a:t>
            </a:r>
            <a:r>
              <a:rPr lang="da-DK" dirty="0" err="1"/>
              <a:t>two</a:t>
            </a:r>
            <a:r>
              <a:rPr lang="da-DK" dirty="0"/>
              <a:t> </a:t>
            </a:r>
            <a:r>
              <a:rPr lang="da-DK" dirty="0" err="1"/>
              <a:t>months</a:t>
            </a:r>
            <a:r>
              <a:rPr lang="da-DK" dirty="0"/>
              <a:t>…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14FF30C8-94CC-40FC-AF43-BBA2D703B4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075" y="-54609"/>
            <a:ext cx="6401383" cy="640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94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763D7991-DCD8-451B-A45A-5533702954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047" b="999"/>
          <a:stretch/>
        </p:blipFill>
        <p:spPr>
          <a:xfrm>
            <a:off x="5457203" y="2037522"/>
            <a:ext cx="6505575" cy="3262934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02161" y="344729"/>
            <a:ext cx="6287481" cy="676597"/>
          </a:xfrm>
        </p:spPr>
        <p:txBody>
          <a:bodyPr/>
          <a:lstStyle/>
          <a:p>
            <a:r>
              <a:rPr lang="en-US" dirty="0"/>
              <a:t>Data always wins…</a:t>
            </a:r>
            <a:endParaRPr lang="da-DK" dirty="0"/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64157B13-B6A8-43A8-BC61-AC5ECAC65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69" y="1785668"/>
            <a:ext cx="6158273" cy="4233335"/>
          </a:xfrm>
        </p:spPr>
        <p:txBody>
          <a:bodyPr/>
          <a:lstStyle/>
          <a:p>
            <a:pPr marL="0" indent="0"/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were</a:t>
            </a:r>
            <a:r>
              <a:rPr lang="da-DK" dirty="0"/>
              <a:t> sending </a:t>
            </a:r>
            <a:r>
              <a:rPr lang="da-DK" dirty="0" err="1"/>
              <a:t>too</a:t>
            </a:r>
            <a:r>
              <a:rPr lang="da-DK" dirty="0"/>
              <a:t> </a:t>
            </a:r>
            <a:r>
              <a:rPr lang="da-DK" dirty="0" err="1"/>
              <a:t>many</a:t>
            </a:r>
            <a:r>
              <a:rPr lang="da-DK" dirty="0"/>
              <a:t> e-mails… perhaps?</a:t>
            </a:r>
          </a:p>
          <a:p>
            <a:pPr marL="0" indent="0"/>
            <a:endParaRPr lang="da-DK" dirty="0"/>
          </a:p>
          <a:p>
            <a:pPr marL="0" indent="0"/>
            <a:r>
              <a:rPr lang="da-DK" dirty="0" err="1"/>
              <a:t>When</a:t>
            </a:r>
            <a:r>
              <a:rPr lang="da-DK" dirty="0"/>
              <a:t> is it to </a:t>
            </a:r>
            <a:r>
              <a:rPr lang="da-DK" dirty="0" err="1"/>
              <a:t>many</a:t>
            </a:r>
            <a:r>
              <a:rPr lang="da-DK" dirty="0"/>
              <a:t>?</a:t>
            </a:r>
          </a:p>
          <a:p>
            <a:pPr marL="0" indent="0"/>
            <a:endParaRPr lang="da-DK" dirty="0"/>
          </a:p>
          <a:p>
            <a:pPr marL="0" indent="0"/>
            <a:endParaRPr lang="da-DK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5DE74773-098F-42EC-B23A-40E2838EC0A6}"/>
              </a:ext>
            </a:extLst>
          </p:cNvPr>
          <p:cNvSpPr/>
          <p:nvPr/>
        </p:nvSpPr>
        <p:spPr>
          <a:xfrm>
            <a:off x="7195930" y="2007704"/>
            <a:ext cx="417443" cy="417443"/>
          </a:xfrm>
          <a:prstGeom prst="ellipse">
            <a:avLst/>
          </a:prstGeom>
          <a:noFill/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B30D2C71-5099-4E31-BDBA-70DEF7F88603}"/>
              </a:ext>
            </a:extLst>
          </p:cNvPr>
          <p:cNvSpPr/>
          <p:nvPr/>
        </p:nvSpPr>
        <p:spPr>
          <a:xfrm>
            <a:off x="8521146" y="2706756"/>
            <a:ext cx="417443" cy="417443"/>
          </a:xfrm>
          <a:prstGeom prst="ellipse">
            <a:avLst/>
          </a:prstGeom>
          <a:noFill/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04640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02161" y="344729"/>
            <a:ext cx="6287481" cy="676597"/>
          </a:xfrm>
        </p:spPr>
        <p:txBody>
          <a:bodyPr/>
          <a:lstStyle/>
          <a:p>
            <a:r>
              <a:rPr lang="en-US" dirty="0"/>
              <a:t>…and the customer is always right</a:t>
            </a:r>
            <a:endParaRPr lang="da-DK" dirty="0"/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64157B13-B6A8-43A8-BC61-AC5ECAC65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69" y="1785668"/>
            <a:ext cx="6158273" cy="4233335"/>
          </a:xfrm>
        </p:spPr>
        <p:txBody>
          <a:bodyPr/>
          <a:lstStyle/>
          <a:p>
            <a:pPr marL="0" indent="0"/>
            <a:endParaRPr lang="da-DK" dirty="0"/>
          </a:p>
          <a:p>
            <a:pPr marL="0" indent="0"/>
            <a:r>
              <a:rPr lang="en-US" dirty="0"/>
              <a:t>They expect relevant and personalized communication – and they will tell us when we fail!</a:t>
            </a:r>
            <a:endParaRPr lang="da-DK" dirty="0"/>
          </a:p>
        </p:txBody>
      </p:sp>
      <p:pic>
        <p:nvPicPr>
          <p:cNvPr id="5" name="Pladsholder til billede 7">
            <a:extLst>
              <a:ext uri="{FF2B5EF4-FFF2-40B4-BE49-F238E27FC236}">
                <a16:creationId xmlns:a16="http://schemas.microsoft.com/office/drawing/2014/main" id="{3E535008-9FE3-4159-9DB9-28F19515D1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6" r="25760"/>
          <a:stretch/>
        </p:blipFill>
        <p:spPr>
          <a:xfrm>
            <a:off x="7116417" y="-478696"/>
            <a:ext cx="5075583" cy="682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719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02161" y="344729"/>
            <a:ext cx="6287481" cy="676597"/>
          </a:xfrm>
        </p:spPr>
        <p:txBody>
          <a:bodyPr/>
          <a:lstStyle/>
          <a:p>
            <a:r>
              <a:rPr lang="en-US" dirty="0"/>
              <a:t>…the sceptics inside…</a:t>
            </a:r>
            <a:endParaRPr lang="da-DK" dirty="0"/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64157B13-B6A8-43A8-BC61-AC5ECAC65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69" y="1785668"/>
            <a:ext cx="6158273" cy="4233335"/>
          </a:xfrm>
        </p:spPr>
        <p:txBody>
          <a:bodyPr/>
          <a:lstStyle/>
          <a:p>
            <a:pPr marL="0" indent="0"/>
            <a:r>
              <a:rPr lang="da-DK" dirty="0"/>
              <a:t>Have </a:t>
            </a:r>
            <a:r>
              <a:rPr lang="da-DK" dirty="0" err="1"/>
              <a:t>you</a:t>
            </a:r>
            <a:r>
              <a:rPr lang="da-DK" dirty="0"/>
              <a:t> ever </a:t>
            </a:r>
            <a:r>
              <a:rPr lang="da-DK" dirty="0" err="1"/>
              <a:t>heard</a:t>
            </a:r>
            <a:r>
              <a:rPr lang="da-DK" dirty="0"/>
              <a:t> </a:t>
            </a:r>
            <a:r>
              <a:rPr lang="da-DK" dirty="0" err="1"/>
              <a:t>this</a:t>
            </a:r>
            <a:r>
              <a:rPr lang="da-DK" dirty="0"/>
              <a:t>, </a:t>
            </a:r>
            <a:r>
              <a:rPr lang="da-DK" dirty="0" err="1"/>
              <a:t>when</a:t>
            </a:r>
            <a:r>
              <a:rPr lang="da-DK" dirty="0"/>
              <a:t> </a:t>
            </a:r>
            <a:r>
              <a:rPr lang="da-DK" dirty="0" err="1"/>
              <a:t>introducing</a:t>
            </a:r>
            <a:r>
              <a:rPr lang="da-DK" dirty="0"/>
              <a:t> marketing automation?</a:t>
            </a:r>
          </a:p>
          <a:p>
            <a:pPr marL="0" indent="0"/>
            <a:endParaRPr lang="da-DK" dirty="0"/>
          </a:p>
          <a:p>
            <a:pPr marL="457200" indent="-457200">
              <a:buFontTx/>
              <a:buChar char="-"/>
            </a:pPr>
            <a:r>
              <a:rPr lang="da-DK" dirty="0"/>
              <a:t>Do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really</a:t>
            </a:r>
            <a:r>
              <a:rPr lang="da-DK" dirty="0"/>
              <a:t> </a:t>
            </a:r>
            <a:r>
              <a:rPr lang="da-DK" dirty="0" err="1"/>
              <a:t>need</a:t>
            </a:r>
            <a:r>
              <a:rPr lang="da-DK" dirty="0"/>
              <a:t> to send MORE e-mails?</a:t>
            </a:r>
          </a:p>
          <a:p>
            <a:pPr marL="457200" indent="-457200">
              <a:buFontTx/>
              <a:buChar char="-"/>
            </a:pPr>
            <a:r>
              <a:rPr lang="da-DK" dirty="0" err="1"/>
              <a:t>What’s</a:t>
            </a:r>
            <a:r>
              <a:rPr lang="da-DK" dirty="0"/>
              <a:t> </a:t>
            </a:r>
            <a:r>
              <a:rPr lang="da-DK" dirty="0" err="1"/>
              <a:t>wrong</a:t>
            </a:r>
            <a:r>
              <a:rPr lang="da-DK" dirty="0"/>
              <a:t> with the </a:t>
            </a:r>
            <a:r>
              <a:rPr lang="da-DK" dirty="0" err="1"/>
              <a:t>way</a:t>
            </a:r>
            <a:r>
              <a:rPr lang="da-DK" dirty="0"/>
              <a:t>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used</a:t>
            </a:r>
            <a:r>
              <a:rPr lang="da-DK" dirty="0"/>
              <a:t> to do it?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E5E3F26-778A-4740-BC19-5FB8DD50D0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7"/>
          <a:stretch/>
        </p:blipFill>
        <p:spPr>
          <a:xfrm>
            <a:off x="6712769" y="0"/>
            <a:ext cx="5739831" cy="634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574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med massiv bund">
  <a:themeElements>
    <a:clrScheme name="Krifa God arbejdslyst">
      <a:dk1>
        <a:srgbClr val="000000"/>
      </a:dk1>
      <a:lt1>
        <a:sysClr val="window" lastClr="FFFFFF"/>
      </a:lt1>
      <a:dk2>
        <a:srgbClr val="67BB8B"/>
      </a:dk2>
      <a:lt2>
        <a:srgbClr val="FBBD51"/>
      </a:lt2>
      <a:accent1>
        <a:srgbClr val="76B9DA"/>
      </a:accent1>
      <a:accent2>
        <a:srgbClr val="6A0F5A"/>
      </a:accent2>
      <a:accent3>
        <a:srgbClr val="883F7B"/>
      </a:accent3>
      <a:accent4>
        <a:srgbClr val="A66F9C"/>
      </a:accent4>
      <a:accent5>
        <a:srgbClr val="C39FBD"/>
      </a:accent5>
      <a:accent6>
        <a:srgbClr val="E1CFDE"/>
      </a:accent6>
      <a:hlink>
        <a:srgbClr val="1F497D"/>
      </a:hlink>
      <a:folHlink>
        <a:srgbClr val="6A0F5A"/>
      </a:folHlink>
    </a:clrScheme>
    <a:fontScheme name="Krifa PowerPoi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000" dirty="0" smtClean="0">
            <a:solidFill>
              <a:schemeClr val="tx1">
                <a:lumMod val="65000"/>
                <a:lumOff val="35000"/>
              </a:schemeClr>
            </a:solidFill>
            <a:latin typeface="Calibri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ma1" id="{F1947FEE-C15E-4CC7-90F0-257F2E2C7F3B}" vid="{057C340C-5B88-4091-9F4A-911417E9C665}"/>
    </a:ext>
  </a:extLst>
</a:theme>
</file>

<file path=ppt/theme/theme2.xml><?xml version="1.0" encoding="utf-8"?>
<a:theme xmlns:a="http://schemas.openxmlformats.org/drawingml/2006/main" name="Tema med leaf til højre">
  <a:themeElements>
    <a:clrScheme name="Krifa God arbejdslyst">
      <a:dk1>
        <a:srgbClr val="000000"/>
      </a:dk1>
      <a:lt1>
        <a:sysClr val="window" lastClr="FFFFFF"/>
      </a:lt1>
      <a:dk2>
        <a:srgbClr val="67BB8B"/>
      </a:dk2>
      <a:lt2>
        <a:srgbClr val="FBBD51"/>
      </a:lt2>
      <a:accent1>
        <a:srgbClr val="76B9DA"/>
      </a:accent1>
      <a:accent2>
        <a:srgbClr val="6A0F5A"/>
      </a:accent2>
      <a:accent3>
        <a:srgbClr val="883F7B"/>
      </a:accent3>
      <a:accent4>
        <a:srgbClr val="A66F9C"/>
      </a:accent4>
      <a:accent5>
        <a:srgbClr val="C39FBD"/>
      </a:accent5>
      <a:accent6>
        <a:srgbClr val="E1CFDE"/>
      </a:accent6>
      <a:hlink>
        <a:srgbClr val="1F497D"/>
      </a:hlink>
      <a:folHlink>
        <a:srgbClr val="6A0F5A"/>
      </a:folHlink>
    </a:clrScheme>
    <a:fontScheme name="Krifa PowerPoi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000" dirty="0" smtClean="0">
            <a:solidFill>
              <a:schemeClr val="tx1">
                <a:lumMod val="65000"/>
                <a:lumOff val="35000"/>
              </a:schemeClr>
            </a:solidFill>
            <a:latin typeface="Calibri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ma1" id="{F1947FEE-C15E-4CC7-90F0-257F2E2C7F3B}" vid="{057C340C-5B88-4091-9F4A-911417E9C665}"/>
    </a:ext>
  </a:extLst>
</a:theme>
</file>

<file path=ppt/theme/theme3.xml><?xml version="1.0" encoding="utf-8"?>
<a:theme xmlns:a="http://schemas.openxmlformats.org/drawingml/2006/main" name="Tame med lilla logo">
  <a:themeElements>
    <a:clrScheme name="Krifa God arbejdslyst">
      <a:dk1>
        <a:srgbClr val="000000"/>
      </a:dk1>
      <a:lt1>
        <a:sysClr val="window" lastClr="FFFFFF"/>
      </a:lt1>
      <a:dk2>
        <a:srgbClr val="67BB8B"/>
      </a:dk2>
      <a:lt2>
        <a:srgbClr val="FBBD51"/>
      </a:lt2>
      <a:accent1>
        <a:srgbClr val="76B9DA"/>
      </a:accent1>
      <a:accent2>
        <a:srgbClr val="6A0F5A"/>
      </a:accent2>
      <a:accent3>
        <a:srgbClr val="883F7B"/>
      </a:accent3>
      <a:accent4>
        <a:srgbClr val="A66F9C"/>
      </a:accent4>
      <a:accent5>
        <a:srgbClr val="C39FBD"/>
      </a:accent5>
      <a:accent6>
        <a:srgbClr val="E1CFDE"/>
      </a:accent6>
      <a:hlink>
        <a:srgbClr val="1F497D"/>
      </a:hlink>
      <a:folHlink>
        <a:srgbClr val="6A0F5A"/>
      </a:folHlink>
    </a:clrScheme>
    <a:fontScheme name="Krifa PowerPoi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000" dirty="0" smtClean="0">
            <a:solidFill>
              <a:schemeClr val="tx1">
                <a:lumMod val="65000"/>
                <a:lumOff val="35000"/>
              </a:schemeClr>
            </a:solidFill>
            <a:latin typeface="Calibri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ma1" id="{F1947FEE-C15E-4CC7-90F0-257F2E2C7F3B}" vid="{057C340C-5B88-4091-9F4A-911417E9C665}"/>
    </a:ext>
  </a:extLst>
</a:theme>
</file>

<file path=ppt/theme/theme4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3211</TotalTime>
  <Words>1246</Words>
  <Application>Microsoft Office PowerPoint</Application>
  <PresentationFormat>Widescreen</PresentationFormat>
  <Paragraphs>193</Paragraphs>
  <Slides>17</Slides>
  <Notes>16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17</vt:i4>
      </vt:variant>
    </vt:vector>
  </HeadingPairs>
  <TitlesOfParts>
    <vt:vector size="23" baseType="lpstr">
      <vt:lpstr>Arial</vt:lpstr>
      <vt:lpstr>Calibri</vt:lpstr>
      <vt:lpstr>Metronic Pro Bold</vt:lpstr>
      <vt:lpstr>Tema med massiv bund</vt:lpstr>
      <vt:lpstr>Tema med leaf til højre</vt:lpstr>
      <vt:lpstr>Tame med lilla logo</vt:lpstr>
      <vt:lpstr>PowerPoint-præsentation</vt:lpstr>
      <vt:lpstr>Agenda</vt:lpstr>
      <vt:lpstr>Introducing marketing automation in an organisation</vt:lpstr>
      <vt:lpstr>Our dream</vt:lpstr>
      <vt:lpstr>What did we do?</vt:lpstr>
      <vt:lpstr>What really happened…</vt:lpstr>
      <vt:lpstr>Data always wins…</vt:lpstr>
      <vt:lpstr>…and the customer is always right</vt:lpstr>
      <vt:lpstr>…the sceptics inside…</vt:lpstr>
      <vt:lpstr>Question</vt:lpstr>
      <vt:lpstr>‘I think…’ and therefore you are…but data wins</vt:lpstr>
      <vt:lpstr>From BMA to AMA…</vt:lpstr>
      <vt:lpstr>Imagine this in a not so distant past…</vt:lpstr>
      <vt:lpstr>Closer to the dream…</vt:lpstr>
      <vt:lpstr>And the crowd goes…</vt:lpstr>
      <vt:lpstr>Are we there yet…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Bessie Rauff</dc:creator>
  <cp:lastModifiedBy>Ina Frausing Thomsen</cp:lastModifiedBy>
  <cp:revision>123</cp:revision>
  <dcterms:modified xsi:type="dcterms:W3CDTF">2019-11-05T14:32:12Z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-873587767</vt:i4>
  </property>
  <property fmtid="{D5CDD505-2E9C-101B-9397-08002B2CF9AE}" pid="3" name="_NewReviewCycle">
    <vt:lpwstr/>
  </property>
  <property fmtid="{D5CDD505-2E9C-101B-9397-08002B2CF9AE}" pid="4" name="_EmailSubject">
    <vt:lpwstr>Ina Frausing Thomsen sendte dig en meddelelse i Skype for Business</vt:lpwstr>
  </property>
  <property fmtid="{D5CDD505-2E9C-101B-9397-08002B2CF9AE}" pid="5" name="_AuthorEmail">
    <vt:lpwstr>ifth@krifa.dk</vt:lpwstr>
  </property>
  <property fmtid="{D5CDD505-2E9C-101B-9397-08002B2CF9AE}" pid="6" name="_AuthorEmailDisplayName">
    <vt:lpwstr>Ina Frausing Thomsen</vt:lpwstr>
  </property>
  <property fmtid="{D5CDD505-2E9C-101B-9397-08002B2CF9AE}" pid="7" name="_PreviousAdHocReviewCycleID">
    <vt:i4>-873587767</vt:i4>
  </property>
</Properties>
</file>